
<file path=[Content_Types].xml><?xml version="1.0" encoding="utf-8"?>
<Types xmlns="http://schemas.openxmlformats.org/package/2006/content-types">
  <Default Extension="bin" ContentType="audio/unknown"/>
  <Default Extension="jpeg" ContentType="image/jpeg"/>
  <Default Extension="jpg" ContentType="image/jpeg"/>
  <Default Extension="m4a" ContentType="audio/mp4"/>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60" r:id="rId4"/>
    <p:sldId id="261" r:id="rId5"/>
    <p:sldId id="262" r:id="rId6"/>
    <p:sldId id="263" r:id="rId7"/>
    <p:sldId id="275" r:id="rId8"/>
    <p:sldId id="265" r:id="rId9"/>
    <p:sldId id="266" r:id="rId10"/>
    <p:sldId id="267" r:id="rId11"/>
    <p:sldId id="269" r:id="rId12"/>
    <p:sldId id="270" r:id="rId13"/>
    <p:sldId id="272" r:id="rId14"/>
    <p:sldId id="274" r:id="rId15"/>
    <p:sldId id="278" r:id="rId16"/>
    <p:sldId id="279" r:id="rId17"/>
    <p:sldId id="280"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19"/>
  </p:normalViewPr>
  <p:slideViewPr>
    <p:cSldViewPr snapToGrid="0" snapToObjects="1">
      <p:cViewPr varScale="1">
        <p:scale>
          <a:sx n="95" d="100"/>
          <a:sy n="95" d="100"/>
        </p:scale>
        <p:origin x="37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61B7D-D3E3-8E44-9714-A309B9C74E88}" type="datetimeFigureOut">
              <a:rPr lang="en-US" smtClean="0"/>
              <a:t>6/28/19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D1577-8D9F-1045-8A1E-8CBD1D12DBF9}" type="slidenum">
              <a:rPr lang="en-US" smtClean="0"/>
              <a:t>‹#›</a:t>
            </a:fld>
            <a:endParaRPr lang="en-US"/>
          </a:p>
        </p:txBody>
      </p:sp>
    </p:spTree>
    <p:extLst>
      <p:ext uri="{BB962C8B-B14F-4D97-AF65-F5344CB8AC3E}">
        <p14:creationId xmlns:p14="http://schemas.microsoft.com/office/powerpoint/2010/main" val="2543476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Japa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economy of </a:t>
            </a:r>
            <a:r>
              <a:rPr lang="en-US" sz="1200" b="1" kern="1200" dirty="0">
                <a:solidFill>
                  <a:schemeClr val="tx1"/>
                </a:solidFill>
                <a:latin typeface="+mn-lt"/>
                <a:ea typeface="+mn-ea"/>
                <a:cs typeface="+mn-cs"/>
                <a:hlinkClick r:id="rId3"/>
              </a:rPr>
              <a:t>Japan</a:t>
            </a:r>
            <a:r>
              <a:rPr lang="en-US" sz="1200" b="0" kern="1200" dirty="0">
                <a:solidFill>
                  <a:schemeClr val="tx1"/>
                </a:solidFill>
                <a:latin typeface="+mn-lt"/>
                <a:ea typeface="+mn-ea"/>
                <a:cs typeface="+mn-cs"/>
                <a:hlinkClick r:id="rId3"/>
              </a:rPr>
              <a:t> is the third largest in the world by nominal GDP and fourth largest by Purchasing power parity</a:t>
            </a:r>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China second highest</a:t>
            </a:r>
          </a:p>
          <a:p>
            <a:r>
              <a:rPr lang="en-US" sz="1200" b="0" kern="1200" dirty="0">
                <a:solidFill>
                  <a:schemeClr val="tx1"/>
                </a:solidFill>
                <a:latin typeface="+mn-lt"/>
                <a:ea typeface="+mn-ea"/>
                <a:cs typeface="+mn-cs"/>
              </a:rPr>
              <a:t>India 3</a:t>
            </a:r>
            <a:r>
              <a:rPr lang="en-US" sz="1200" b="0" kern="1200" baseline="30000" dirty="0">
                <a:solidFill>
                  <a:schemeClr val="tx1"/>
                </a:solidFill>
                <a:latin typeface="+mn-lt"/>
                <a:ea typeface="+mn-ea"/>
                <a:cs typeface="+mn-cs"/>
              </a:rPr>
              <a:t>rd</a:t>
            </a:r>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Japan 4</a:t>
            </a:r>
            <a:r>
              <a:rPr lang="en-US" sz="1200" b="0" kern="1200" baseline="30000" dirty="0">
                <a:solidFill>
                  <a:schemeClr val="tx1"/>
                </a:solidFill>
                <a:latin typeface="+mn-lt"/>
                <a:ea typeface="+mn-ea"/>
                <a:cs typeface="+mn-cs"/>
              </a:rPr>
              <a:t>th</a:t>
            </a:r>
            <a:r>
              <a:rPr lang="en-US" sz="1200" b="0" kern="1200" dirty="0">
                <a:solidFill>
                  <a:schemeClr val="tx1"/>
                </a:solidFill>
                <a:latin typeface="+mn-lt"/>
                <a:ea typeface="+mn-ea"/>
                <a:cs typeface="+mn-cs"/>
              </a:rPr>
              <a:t> </a:t>
            </a:r>
          </a:p>
          <a:p>
            <a:endParaRPr lang="en-US" sz="1200" b="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3D1577-8D9F-1045-8A1E-8CBD1D12DBF9}" type="slidenum">
              <a:rPr lang="en-US" smtClean="0"/>
              <a:t>9</a:t>
            </a:fld>
            <a:endParaRPr lang="en-US"/>
          </a:p>
        </p:txBody>
      </p:sp>
    </p:spTree>
    <p:extLst>
      <p:ext uri="{BB962C8B-B14F-4D97-AF65-F5344CB8AC3E}">
        <p14:creationId xmlns:p14="http://schemas.microsoft.com/office/powerpoint/2010/main" val="1256818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6/28/19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6/28/19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6/28/19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6/28/19</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hyperlink" Target="http://www.google.com/imgres?q=fear&amp;hl=en&amp;safe=active&amp;biw=1170&amp;bih=565&amp;tbm=isch&amp;tbnid=CCpHuCm7vebazM:&amp;imgrefurl=http://news.discovery.com/human/psychology/fear-allure-halloween-121025.htm&amp;docid=0PxXmWnpl5J4HM&amp;imgurl=http://static.ddmcdn.com/gif/fear-allure-halloween-121025-679132-.jpg&amp;w=278&amp;h=225&amp;ei=u9NuUYSwH6rvygHd74HQBQ&amp;zoom=1&amp;ved=1t:3588,r:16,s:0,i:129&amp;iact=rc&amp;dur=1051&amp;page=3&amp;tbnh=180&amp;tbnw=206&amp;start=13&amp;ndsp=9&amp;tx=98&amp;ty=66" TargetMode="External"/><Relationship Id="rId5" Type="http://schemas.openxmlformats.org/officeDocument/2006/relationships/hyperlink" Target="http://www.google.com/imgres?q=fear&amp;hl=en&amp;safe=active&amp;biw=1170&amp;bih=565&amp;tbm=isch&amp;tbnid=CCpHuCm7vebazM:&amp;imgrefurl=http://news.discovery.com/human/psychology/fear-allure-halloween-121025.htm&amp;docid=0PxXmWnpl5J4HM&amp;imgurl=http://static.ddmcdn.com/gif/fear-allure-halloween-121025-679132-.jpg&amp;w=278&amp;h=225&amp;ei=u9NuUYSwH6rvygHd74HQBQ&amp;zoom=1&amp;ved=1t:3588,r:16,s:0,i:129&amp;iact=rc&amp;dur=6954&amp;page=3&amp;tbnh=180&amp;tbnw=206&amp;start=13&amp;ndsp=9&amp;tx=85&amp;ty=62" TargetMode="External"/><Relationship Id="rId4" Type="http://schemas.openxmlformats.org/officeDocument/2006/relationships/hyperlink" Target="http://www.google.com/imgres?q=fear&amp;hl=en&amp;safe=active&amp;biw=1170&amp;bih=565&amp;tbm=isch&amp;tbnid=CCpHuCm7vebazM:&amp;imgrefurl=http://news.discovery.com/human/psychology/fear-allure-halloween-121025.htm&amp;docid=0PxXmWnpl5J4HM&amp;imgurl=http://static.ddmcdn.com/gif/fear-allure-halloween-121025-679132-.jpg&amp;w=278&amp;h=225&amp;ei=u9NuUYSwH6rvygHd74HQBQ&amp;zoom=1&amp;ved=1t:3588,r:16,s:0,i:129&amp;iact=rc&amp;dur=748&amp;page=3&amp;tbnh=180&amp;tbnw=206&amp;start=13&amp;ndsp=9&amp;tx=97&amp;ty=118"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Turn in Essay</a:t>
            </a:r>
          </a:p>
          <a:p>
            <a:r>
              <a:rPr lang="en-US" dirty="0"/>
              <a:t>Introduce LAST unit!</a:t>
            </a:r>
          </a:p>
          <a:p>
            <a:r>
              <a:rPr lang="en-US" dirty="0"/>
              <a:t>Map locations</a:t>
            </a:r>
          </a:p>
          <a:p>
            <a:r>
              <a:rPr lang="en-US" dirty="0"/>
              <a:t>New World Order</a:t>
            </a:r>
          </a:p>
        </p:txBody>
      </p:sp>
      <p:pic>
        <p:nvPicPr>
          <p:cNvPr id="5" name="Picture 4"/>
          <p:cNvPicPr>
            <a:picLocks noChangeAspect="1"/>
          </p:cNvPicPr>
          <p:nvPr/>
        </p:nvPicPr>
        <p:blipFill>
          <a:blip r:embed="rId2"/>
          <a:stretch>
            <a:fillRect/>
          </a:stretch>
        </p:blipFill>
        <p:spPr>
          <a:xfrm>
            <a:off x="4477077" y="2433918"/>
            <a:ext cx="4279090" cy="3966882"/>
          </a:xfrm>
          <a:prstGeom prst="rect">
            <a:avLst/>
          </a:prstGeom>
        </p:spPr>
      </p:pic>
    </p:spTree>
    <p:extLst>
      <p:ext uri="{BB962C8B-B14F-4D97-AF65-F5344CB8AC3E}">
        <p14:creationId xmlns:p14="http://schemas.microsoft.com/office/powerpoint/2010/main" val="311621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Weapons Fear</a:t>
            </a:r>
          </a:p>
        </p:txBody>
      </p:sp>
      <p:sp>
        <p:nvSpPr>
          <p:cNvPr id="3" name="Content Placeholder 2"/>
          <p:cNvSpPr>
            <a:spLocks noGrp="1"/>
          </p:cNvSpPr>
          <p:nvPr>
            <p:ph idx="1"/>
          </p:nvPr>
        </p:nvSpPr>
        <p:spPr>
          <a:xfrm>
            <a:off x="712788" y="2716306"/>
            <a:ext cx="7716838" cy="3684494"/>
          </a:xfrm>
        </p:spPr>
        <p:txBody>
          <a:bodyPr/>
          <a:lstStyle/>
          <a:p>
            <a:r>
              <a:rPr lang="en-US" dirty="0"/>
              <a:t>Still here</a:t>
            </a:r>
          </a:p>
          <a:p>
            <a:r>
              <a:rPr lang="en-US" dirty="0"/>
              <a:t>US will not give up large arsenal, yet tells other nations they cannot have nuclear weapons. </a:t>
            </a:r>
          </a:p>
        </p:txBody>
      </p:sp>
      <p:pic>
        <p:nvPicPr>
          <p:cNvPr id="5" name="Picture 4"/>
          <p:cNvPicPr>
            <a:picLocks noChangeAspect="1"/>
          </p:cNvPicPr>
          <p:nvPr/>
        </p:nvPicPr>
        <p:blipFill>
          <a:blip r:embed="rId2"/>
          <a:stretch>
            <a:fillRect/>
          </a:stretch>
        </p:blipFill>
        <p:spPr>
          <a:xfrm>
            <a:off x="7455023" y="158312"/>
            <a:ext cx="1594848" cy="2396629"/>
          </a:xfrm>
          <a:prstGeom prst="rect">
            <a:avLst/>
          </a:prstGeom>
        </p:spPr>
      </p:pic>
      <p:pic>
        <p:nvPicPr>
          <p:cNvPr id="6" name="Picture 5"/>
          <p:cNvPicPr>
            <a:picLocks noChangeAspect="1"/>
          </p:cNvPicPr>
          <p:nvPr/>
        </p:nvPicPr>
        <p:blipFill>
          <a:blip r:embed="rId3"/>
          <a:stretch>
            <a:fillRect/>
          </a:stretch>
        </p:blipFill>
        <p:spPr>
          <a:xfrm>
            <a:off x="846310" y="4296242"/>
            <a:ext cx="3034314" cy="2561757"/>
          </a:xfrm>
          <a:prstGeom prst="rect">
            <a:avLst/>
          </a:prstGeom>
        </p:spPr>
      </p:pic>
    </p:spTree>
    <p:extLst>
      <p:ext uri="{BB962C8B-B14F-4D97-AF65-F5344CB8AC3E}">
        <p14:creationId xmlns:p14="http://schemas.microsoft.com/office/powerpoint/2010/main" val="71122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3195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North Korea?   Iran?</a:t>
            </a:r>
          </a:p>
        </p:txBody>
      </p:sp>
      <p:sp>
        <p:nvSpPr>
          <p:cNvPr id="3" name="Content Placeholder 2">
            <a:extLst>
              <a:ext uri="{FF2B5EF4-FFF2-40B4-BE49-F238E27FC236}">
                <a16:creationId xmlns:a16="http://schemas.microsoft.com/office/drawing/2014/main" id="{D99F9E54-C58C-A146-9532-0F897AC8D984}"/>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0596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 hypocrite? </a:t>
            </a:r>
          </a:p>
        </p:txBody>
      </p:sp>
      <p:sp>
        <p:nvSpPr>
          <p:cNvPr id="3" name="Content Placeholder 2"/>
          <p:cNvSpPr>
            <a:spLocks noGrp="1"/>
          </p:cNvSpPr>
          <p:nvPr>
            <p:ph idx="1"/>
          </p:nvPr>
        </p:nvSpPr>
        <p:spPr/>
        <p:txBody>
          <a:bodyPr/>
          <a:lstStyle/>
          <a:p>
            <a:r>
              <a:rPr lang="en-US" dirty="0"/>
              <a:t>No objections to allies getting nukes.</a:t>
            </a:r>
          </a:p>
        </p:txBody>
      </p:sp>
      <p:pic>
        <p:nvPicPr>
          <p:cNvPr id="4" name="Picture 3"/>
          <p:cNvPicPr>
            <a:picLocks noChangeAspect="1"/>
          </p:cNvPicPr>
          <p:nvPr/>
        </p:nvPicPr>
        <p:blipFill>
          <a:blip r:embed="rId2"/>
          <a:stretch>
            <a:fillRect/>
          </a:stretch>
        </p:blipFill>
        <p:spPr>
          <a:xfrm>
            <a:off x="2299541" y="3632947"/>
            <a:ext cx="3859212" cy="3090445"/>
          </a:xfrm>
          <a:prstGeom prst="rect">
            <a:avLst/>
          </a:prstGeom>
        </p:spPr>
      </p:pic>
    </p:spTree>
    <p:extLst>
      <p:ext uri="{BB962C8B-B14F-4D97-AF65-F5344CB8AC3E}">
        <p14:creationId xmlns:p14="http://schemas.microsoft.com/office/powerpoint/2010/main" val="391069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Deliberation</a:t>
            </a:r>
          </a:p>
        </p:txBody>
      </p:sp>
      <p:pic>
        <p:nvPicPr>
          <p:cNvPr id="5" name="Picture 4"/>
          <p:cNvPicPr>
            <a:picLocks noChangeAspect="1"/>
          </p:cNvPicPr>
          <p:nvPr/>
        </p:nvPicPr>
        <p:blipFill>
          <a:blip r:embed="rId2"/>
          <a:stretch>
            <a:fillRect/>
          </a:stretch>
        </p:blipFill>
        <p:spPr>
          <a:xfrm>
            <a:off x="917601" y="3163367"/>
            <a:ext cx="5859716" cy="3052328"/>
          </a:xfrm>
          <a:prstGeom prst="rect">
            <a:avLst/>
          </a:prstGeom>
        </p:spPr>
      </p:pic>
    </p:spTree>
    <p:extLst>
      <p:ext uri="{BB962C8B-B14F-4D97-AF65-F5344CB8AC3E}">
        <p14:creationId xmlns:p14="http://schemas.microsoft.com/office/powerpoint/2010/main" val="116479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1</a:t>
            </a:r>
          </a:p>
        </p:txBody>
      </p:sp>
      <p:sp>
        <p:nvSpPr>
          <p:cNvPr id="3" name="Content Placeholder 2"/>
          <p:cNvSpPr>
            <a:spLocks noGrp="1"/>
          </p:cNvSpPr>
          <p:nvPr>
            <p:ph idx="1"/>
          </p:nvPr>
        </p:nvSpPr>
        <p:spPr/>
        <p:txBody>
          <a:bodyPr/>
          <a:lstStyle/>
          <a:p>
            <a:r>
              <a:rPr lang="en-US" dirty="0"/>
              <a:t>Eliminate Nuclear Weapons NOW</a:t>
            </a:r>
          </a:p>
        </p:txBody>
      </p:sp>
    </p:spTree>
    <p:extLst>
      <p:ext uri="{BB962C8B-B14F-4D97-AF65-F5344CB8AC3E}">
        <p14:creationId xmlns:p14="http://schemas.microsoft.com/office/powerpoint/2010/main" val="380616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2</a:t>
            </a:r>
          </a:p>
        </p:txBody>
      </p:sp>
      <p:sp>
        <p:nvSpPr>
          <p:cNvPr id="3" name="Content Placeholder 2"/>
          <p:cNvSpPr>
            <a:spLocks noGrp="1"/>
          </p:cNvSpPr>
          <p:nvPr>
            <p:ph idx="1"/>
          </p:nvPr>
        </p:nvSpPr>
        <p:spPr/>
        <p:txBody>
          <a:bodyPr/>
          <a:lstStyle/>
          <a:p>
            <a:r>
              <a:rPr lang="en-US" dirty="0"/>
              <a:t>Rely on Arms Control</a:t>
            </a:r>
          </a:p>
        </p:txBody>
      </p:sp>
    </p:spTree>
    <p:extLst>
      <p:ext uri="{BB962C8B-B14F-4D97-AF65-F5344CB8AC3E}">
        <p14:creationId xmlns:p14="http://schemas.microsoft.com/office/powerpoint/2010/main" val="153220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3</a:t>
            </a:r>
          </a:p>
        </p:txBody>
      </p:sp>
      <p:sp>
        <p:nvSpPr>
          <p:cNvPr id="3" name="Content Placeholder 2"/>
          <p:cNvSpPr>
            <a:spLocks noGrp="1"/>
          </p:cNvSpPr>
          <p:nvPr>
            <p:ph idx="1"/>
          </p:nvPr>
        </p:nvSpPr>
        <p:spPr/>
        <p:txBody>
          <a:bodyPr/>
          <a:lstStyle/>
          <a:p>
            <a:r>
              <a:rPr lang="en-US" dirty="0"/>
              <a:t>Keep nuclear weapons as an essential part of US Security</a:t>
            </a:r>
          </a:p>
        </p:txBody>
      </p:sp>
    </p:spTree>
    <p:extLst>
      <p:ext uri="{BB962C8B-B14F-4D97-AF65-F5344CB8AC3E}">
        <p14:creationId xmlns:p14="http://schemas.microsoft.com/office/powerpoint/2010/main" val="133964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a:t>
            </a:r>
          </a:p>
        </p:txBody>
      </p:sp>
      <p:sp>
        <p:nvSpPr>
          <p:cNvPr id="3" name="Content Placeholder 2"/>
          <p:cNvSpPr>
            <a:spLocks noGrp="1"/>
          </p:cNvSpPr>
          <p:nvPr>
            <p:ph idx="1"/>
          </p:nvPr>
        </p:nvSpPr>
        <p:spPr/>
        <p:txBody>
          <a:bodyPr/>
          <a:lstStyle/>
          <a:p>
            <a:r>
              <a:rPr lang="en-US" dirty="0"/>
              <a:t>What is the best policy the US should adopt?</a:t>
            </a:r>
          </a:p>
          <a:p>
            <a:endParaRPr lang="en-US" dirty="0"/>
          </a:p>
          <a:p>
            <a:r>
              <a:rPr lang="en-US" dirty="0"/>
              <a:t>And why?</a:t>
            </a:r>
          </a:p>
        </p:txBody>
      </p:sp>
      <p:pic>
        <p:nvPicPr>
          <p:cNvPr id="4" name="Picture 3"/>
          <p:cNvPicPr>
            <a:picLocks noChangeAspect="1"/>
          </p:cNvPicPr>
          <p:nvPr/>
        </p:nvPicPr>
        <p:blipFill>
          <a:blip r:embed="rId2"/>
          <a:stretch>
            <a:fillRect/>
          </a:stretch>
        </p:blipFill>
        <p:spPr>
          <a:xfrm>
            <a:off x="3274466" y="3533975"/>
            <a:ext cx="4753428" cy="3163191"/>
          </a:xfrm>
          <a:prstGeom prst="rect">
            <a:avLst/>
          </a:prstGeom>
        </p:spPr>
      </p:pic>
    </p:spTree>
    <p:extLst>
      <p:ext uri="{BB962C8B-B14F-4D97-AF65-F5344CB8AC3E}">
        <p14:creationId xmlns:p14="http://schemas.microsoft.com/office/powerpoint/2010/main" val="7309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92500" lnSpcReduction="20000"/>
          </a:bodyPr>
          <a:lstStyle/>
          <a:p>
            <a:r>
              <a:rPr lang="en-US" b="1" dirty="0">
                <a:effectLst/>
              </a:rPr>
              <a:t>Overview:</a:t>
            </a:r>
            <a:r>
              <a:rPr lang="en-US" dirty="0">
                <a:effectLst/>
              </a:rPr>
              <a:t> At the beginning of this century, the Cold War was over and America was the only superpower.  The old threat of communism was being replaced by new threats including terrorism and global warming.  The nations of the world are now more closely linked than ever before by communication technologies and commerce, yet many people in the world are still struggling to find enough food to stay alive.  Meanwhile, the U.S. has damaged its reputation in the world by invading the Middle Eastern nation of Iraq, and China is fast becoming the world’s newest superpower.</a:t>
            </a:r>
          </a:p>
        </p:txBody>
      </p:sp>
      <p:pic>
        <p:nvPicPr>
          <p:cNvPr id="4" name="Picture 3"/>
          <p:cNvPicPr>
            <a:picLocks noChangeAspect="1"/>
          </p:cNvPicPr>
          <p:nvPr/>
        </p:nvPicPr>
        <p:blipFill>
          <a:blip r:embed="rId2"/>
          <a:stretch>
            <a:fillRect/>
          </a:stretch>
        </p:blipFill>
        <p:spPr>
          <a:xfrm>
            <a:off x="5849471" y="-32977"/>
            <a:ext cx="2580154" cy="2948747"/>
          </a:xfrm>
          <a:prstGeom prst="rect">
            <a:avLst/>
          </a:prstGeom>
        </p:spPr>
      </p:pic>
    </p:spTree>
    <p:extLst>
      <p:ext uri="{BB962C8B-B14F-4D97-AF65-F5344CB8AC3E}">
        <p14:creationId xmlns:p14="http://schemas.microsoft.com/office/powerpoint/2010/main" val="213976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6659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173. New World Order</a:t>
            </a:r>
          </a:p>
        </p:txBody>
      </p:sp>
      <p:sp>
        <p:nvSpPr>
          <p:cNvPr id="3" name="Content Placeholder 2"/>
          <p:cNvSpPr>
            <a:spLocks noGrp="1"/>
          </p:cNvSpPr>
          <p:nvPr>
            <p:ph idx="1"/>
          </p:nvPr>
        </p:nvSpPr>
        <p:spPr/>
        <p:txBody>
          <a:bodyPr/>
          <a:lstStyle/>
          <a:p>
            <a:r>
              <a:rPr lang="en-US" dirty="0"/>
              <a:t>20</a:t>
            </a:r>
            <a:r>
              <a:rPr lang="en-US" baseline="30000" dirty="0"/>
              <a:t>th</a:t>
            </a:r>
            <a:r>
              <a:rPr lang="en-US" dirty="0"/>
              <a:t> Century Cold War is over!</a:t>
            </a:r>
          </a:p>
          <a:p>
            <a:r>
              <a:rPr lang="en-US" dirty="0"/>
              <a:t>Capitalism won.</a:t>
            </a:r>
          </a:p>
        </p:txBody>
      </p:sp>
      <p:pic>
        <p:nvPicPr>
          <p:cNvPr id="5" name="Picture 4"/>
          <p:cNvPicPr>
            <a:picLocks noChangeAspect="1"/>
          </p:cNvPicPr>
          <p:nvPr/>
        </p:nvPicPr>
        <p:blipFill>
          <a:blip r:embed="rId2"/>
          <a:stretch>
            <a:fillRect/>
          </a:stretch>
        </p:blipFill>
        <p:spPr>
          <a:xfrm>
            <a:off x="5715001" y="2476426"/>
            <a:ext cx="3181212" cy="4208989"/>
          </a:xfrm>
          <a:prstGeom prst="rect">
            <a:avLst/>
          </a:prstGeom>
        </p:spPr>
      </p:pic>
      <p:pic>
        <p:nvPicPr>
          <p:cNvPr id="6" name="Picture 5"/>
          <p:cNvPicPr>
            <a:picLocks noChangeAspect="1"/>
          </p:cNvPicPr>
          <p:nvPr/>
        </p:nvPicPr>
        <p:blipFill>
          <a:blip r:embed="rId3"/>
          <a:stretch>
            <a:fillRect/>
          </a:stretch>
        </p:blipFill>
        <p:spPr>
          <a:xfrm>
            <a:off x="712788" y="4187045"/>
            <a:ext cx="3438291" cy="2598709"/>
          </a:xfrm>
          <a:prstGeom prst="rect">
            <a:avLst/>
          </a:prstGeom>
        </p:spPr>
      </p:pic>
    </p:spTree>
    <p:extLst>
      <p:ext uri="{BB962C8B-B14F-4D97-AF65-F5344CB8AC3E}">
        <p14:creationId xmlns:p14="http://schemas.microsoft.com/office/powerpoint/2010/main" val="248096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Lone Wolf?</a:t>
            </a:r>
          </a:p>
        </p:txBody>
      </p:sp>
      <p:sp>
        <p:nvSpPr>
          <p:cNvPr id="3" name="Content Placeholder 2"/>
          <p:cNvSpPr>
            <a:spLocks noGrp="1"/>
          </p:cNvSpPr>
          <p:nvPr>
            <p:ph idx="1"/>
          </p:nvPr>
        </p:nvSpPr>
        <p:spPr/>
        <p:txBody>
          <a:bodyPr/>
          <a:lstStyle/>
          <a:p>
            <a:r>
              <a:rPr lang="en-US" dirty="0"/>
              <a:t>America lone super power left standing.</a:t>
            </a:r>
          </a:p>
          <a:p>
            <a:endParaRPr lang="en-US" dirty="0"/>
          </a:p>
          <a:p>
            <a:endParaRPr lang="en-US" dirty="0"/>
          </a:p>
        </p:txBody>
      </p:sp>
      <p:pic>
        <p:nvPicPr>
          <p:cNvPr id="5" name="Picture 4"/>
          <p:cNvPicPr>
            <a:picLocks noChangeAspect="1"/>
          </p:cNvPicPr>
          <p:nvPr/>
        </p:nvPicPr>
        <p:blipFill>
          <a:blip r:embed="rId2"/>
          <a:stretch>
            <a:fillRect/>
          </a:stretch>
        </p:blipFill>
        <p:spPr>
          <a:xfrm>
            <a:off x="1751960" y="3818661"/>
            <a:ext cx="6179325" cy="2582139"/>
          </a:xfrm>
          <a:prstGeom prst="rect">
            <a:avLst/>
          </a:prstGeom>
        </p:spPr>
      </p:pic>
    </p:spTree>
    <p:extLst>
      <p:ext uri="{BB962C8B-B14F-4D97-AF65-F5344CB8AC3E}">
        <p14:creationId xmlns:p14="http://schemas.microsoft.com/office/powerpoint/2010/main" val="30160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War fears REPLACED</a:t>
            </a:r>
          </a:p>
        </p:txBody>
      </p:sp>
      <p:sp>
        <p:nvSpPr>
          <p:cNvPr id="3" name="Content Placeholder 2"/>
          <p:cNvSpPr>
            <a:spLocks noGrp="1"/>
          </p:cNvSpPr>
          <p:nvPr>
            <p:ph idx="1"/>
          </p:nvPr>
        </p:nvSpPr>
        <p:spPr/>
        <p:txBody>
          <a:bodyPr/>
          <a:lstStyle/>
          <a:p>
            <a:r>
              <a:rPr lang="en-US" dirty="0"/>
              <a:t>What things are we afraid of in the 21</a:t>
            </a:r>
            <a:r>
              <a:rPr lang="en-US" baseline="30000" dirty="0"/>
              <a:t>st</a:t>
            </a:r>
            <a:r>
              <a:rPr lang="en-US" dirty="0"/>
              <a:t> Century?</a:t>
            </a:r>
          </a:p>
          <a:p>
            <a:pPr marL="806450" lvl="1" indent="-457200">
              <a:buAutoNum type="alphaUcPeriod"/>
            </a:pPr>
            <a:r>
              <a:rPr lang="en-US" dirty="0"/>
              <a:t>Global Warming</a:t>
            </a:r>
          </a:p>
          <a:p>
            <a:pPr marL="806450" lvl="1" indent="-457200">
              <a:buAutoNum type="alphaUcPeriod"/>
            </a:pPr>
            <a:r>
              <a:rPr lang="en-US" dirty="0"/>
              <a:t>Terrorism</a:t>
            </a:r>
          </a:p>
          <a:p>
            <a:pPr marL="806450" lvl="1" indent="-457200">
              <a:buAutoNum type="alphaUcPeriod"/>
            </a:pPr>
            <a:r>
              <a:rPr lang="en-US" dirty="0"/>
              <a:t>Nuclear weapons</a:t>
            </a:r>
          </a:p>
          <a:p>
            <a:pPr marL="806450" lvl="1" indent="-457200">
              <a:buAutoNum type="alphaUcPeriod"/>
            </a:pPr>
            <a:r>
              <a:rPr lang="en-US" dirty="0"/>
              <a:t>West losing the dominance they have had since the age of imperialism.</a:t>
            </a:r>
          </a:p>
          <a:p>
            <a:pPr marL="806450" lvl="1" indent="-457200">
              <a:buAutoNum type="alphaUcPeriod"/>
            </a:pPr>
            <a:r>
              <a:rPr lang="en-US" dirty="0"/>
              <a:t>All of the above</a:t>
            </a:r>
          </a:p>
        </p:txBody>
      </p:sp>
      <p:pic>
        <p:nvPicPr>
          <p:cNvPr id="4" name="Picture 3"/>
          <p:cNvPicPr>
            <a:picLocks noChangeAspect="1"/>
          </p:cNvPicPr>
          <p:nvPr/>
        </p:nvPicPr>
        <p:blipFill>
          <a:blip r:embed="rId2"/>
          <a:stretch>
            <a:fillRect/>
          </a:stretch>
        </p:blipFill>
        <p:spPr>
          <a:xfrm>
            <a:off x="6716512" y="0"/>
            <a:ext cx="1713113" cy="1705500"/>
          </a:xfrm>
          <a:prstGeom prst="rect">
            <a:avLst/>
          </a:prstGeom>
        </p:spPr>
      </p:pic>
    </p:spTree>
    <p:extLst>
      <p:ext uri="{BB962C8B-B14F-4D97-AF65-F5344CB8AC3E}">
        <p14:creationId xmlns:p14="http://schemas.microsoft.com/office/powerpoint/2010/main" val="226679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C83527"/>
                </a:solidFill>
                <a:latin typeface="ArialMT"/>
              </a:rPr>
            </a:br>
            <a:endParaRPr lang="en-US" dirty="0"/>
          </a:p>
        </p:txBody>
      </p:sp>
      <p:sp>
        <p:nvSpPr>
          <p:cNvPr id="3" name="Content Placeholder 2"/>
          <p:cNvSpPr>
            <a:spLocks noGrp="1"/>
          </p:cNvSpPr>
          <p:nvPr>
            <p:ph idx="1"/>
          </p:nvPr>
        </p:nvSpPr>
        <p:spPr/>
        <p:txBody>
          <a:bodyPr/>
          <a:lstStyle/>
          <a:p>
            <a:endParaRPr lang="en-US" dirty="0">
              <a:solidFill>
                <a:srgbClr val="C83527"/>
              </a:solidFill>
              <a:latin typeface="ArialMT"/>
              <a:hlinkClick r:id="rId4"/>
            </a:endParaRPr>
          </a:p>
          <a:p>
            <a:endParaRPr lang="en-US" dirty="0">
              <a:solidFill>
                <a:srgbClr val="C83527"/>
              </a:solidFill>
              <a:latin typeface="ArialMT"/>
              <a:hlinkClick r:id="rId5"/>
            </a:endParaRPr>
          </a:p>
          <a:p>
            <a:endParaRPr lang="en-US" dirty="0">
              <a:solidFill>
                <a:srgbClr val="C83527"/>
              </a:solidFill>
              <a:latin typeface="ArialMT"/>
              <a:hlinkClick r:id="rId6"/>
            </a:endParaRPr>
          </a:p>
          <a:p>
            <a:endParaRPr lang="en-US" dirty="0"/>
          </a:p>
        </p:txBody>
      </p:sp>
      <p:pic>
        <p:nvPicPr>
          <p:cNvPr id="5" name="Eerie scream sound effect.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9144000" cy="6858000"/>
          </a:xfrm>
          <a:prstGeom prst="rect">
            <a:avLst/>
          </a:prstGeom>
        </p:spPr>
      </p:pic>
      <p:pic>
        <p:nvPicPr>
          <p:cNvPr id="4" name="Picture 3" descr="fear-allure-halloween-121025-67913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5461"/>
            <a:ext cx="9144000" cy="6822539"/>
          </a:xfrm>
          <a:prstGeom prst="rect">
            <a:avLst/>
          </a:prstGeom>
        </p:spPr>
      </p:pic>
    </p:spTree>
    <p:extLst>
      <p:ext uri="{BB962C8B-B14F-4D97-AF65-F5344CB8AC3E}">
        <p14:creationId xmlns:p14="http://schemas.microsoft.com/office/powerpoint/2010/main" val="113845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War fears REPLACED</a:t>
            </a:r>
          </a:p>
        </p:txBody>
      </p:sp>
      <p:sp>
        <p:nvSpPr>
          <p:cNvPr id="3" name="Content Placeholder 2"/>
          <p:cNvSpPr>
            <a:spLocks noGrp="1"/>
          </p:cNvSpPr>
          <p:nvPr>
            <p:ph idx="1"/>
          </p:nvPr>
        </p:nvSpPr>
        <p:spPr/>
        <p:txBody>
          <a:bodyPr/>
          <a:lstStyle/>
          <a:p>
            <a:r>
              <a:rPr lang="en-US" dirty="0"/>
              <a:t>What things are we afraid of in the 21</a:t>
            </a:r>
            <a:r>
              <a:rPr lang="en-US" baseline="30000" dirty="0"/>
              <a:t>st</a:t>
            </a:r>
            <a:r>
              <a:rPr lang="en-US" dirty="0"/>
              <a:t> Century?</a:t>
            </a:r>
          </a:p>
          <a:p>
            <a:pPr marL="806450" lvl="1" indent="-457200">
              <a:buAutoNum type="alphaUcPeriod"/>
            </a:pPr>
            <a:r>
              <a:rPr lang="en-US" dirty="0"/>
              <a:t>Global Warming</a:t>
            </a:r>
          </a:p>
          <a:p>
            <a:pPr marL="806450" lvl="1" indent="-457200">
              <a:buAutoNum type="alphaUcPeriod"/>
            </a:pPr>
            <a:r>
              <a:rPr lang="en-US" dirty="0"/>
              <a:t>Terrorism</a:t>
            </a:r>
          </a:p>
          <a:p>
            <a:pPr marL="806450" lvl="1" indent="-457200">
              <a:buAutoNum type="alphaUcPeriod"/>
            </a:pPr>
            <a:r>
              <a:rPr lang="en-US" dirty="0"/>
              <a:t>Nuclear weapons</a:t>
            </a:r>
          </a:p>
          <a:p>
            <a:pPr marL="806450" lvl="1" indent="-457200">
              <a:buAutoNum type="alphaUcPeriod"/>
            </a:pPr>
            <a:r>
              <a:rPr lang="en-US" dirty="0"/>
              <a:t>West losing the dominance they have had since the age of imperialism.</a:t>
            </a:r>
          </a:p>
          <a:p>
            <a:pPr marL="806450" lvl="1" indent="-457200">
              <a:buAutoNum type="alphaUcPeriod"/>
            </a:pPr>
            <a:r>
              <a:rPr lang="en-US" dirty="0">
                <a:solidFill>
                  <a:srgbClr val="FF0000"/>
                </a:solidFill>
              </a:rPr>
              <a:t>All of the above</a:t>
            </a:r>
          </a:p>
        </p:txBody>
      </p:sp>
      <p:pic>
        <p:nvPicPr>
          <p:cNvPr id="4" name="All the above.m4a">
            <a:hlinkClick r:id="" action="ppaction://noaction" highlightClick="1">
              <a:snd r:embed="rId4" name="Applause"/>
            </a:hlinkClick>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6388" y="248048"/>
            <a:ext cx="812800" cy="812800"/>
          </a:xfrm>
          <a:prstGeom prst="rect">
            <a:avLst/>
          </a:prstGeom>
        </p:spPr>
      </p:pic>
      <p:pic>
        <p:nvPicPr>
          <p:cNvPr id="5" name="Picture 4"/>
          <p:cNvPicPr>
            <a:picLocks noChangeAspect="1"/>
          </p:cNvPicPr>
          <p:nvPr/>
        </p:nvPicPr>
        <p:blipFill>
          <a:blip r:embed="rId6"/>
          <a:stretch>
            <a:fillRect/>
          </a:stretch>
        </p:blipFill>
        <p:spPr>
          <a:xfrm>
            <a:off x="4457380" y="3461813"/>
            <a:ext cx="1728268" cy="1497833"/>
          </a:xfrm>
          <a:prstGeom prst="rect">
            <a:avLst/>
          </a:prstGeom>
        </p:spPr>
      </p:pic>
      <p:pic>
        <p:nvPicPr>
          <p:cNvPr id="6" name="Picture 5"/>
          <p:cNvPicPr>
            <a:picLocks noChangeAspect="1"/>
          </p:cNvPicPr>
          <p:nvPr/>
        </p:nvPicPr>
        <p:blipFill>
          <a:blip r:embed="rId7"/>
          <a:stretch>
            <a:fillRect/>
          </a:stretch>
        </p:blipFill>
        <p:spPr>
          <a:xfrm>
            <a:off x="6339569" y="3550963"/>
            <a:ext cx="2090056" cy="1408683"/>
          </a:xfrm>
          <a:prstGeom prst="rect">
            <a:avLst/>
          </a:prstGeom>
        </p:spPr>
      </p:pic>
    </p:spTree>
    <p:extLst>
      <p:ext uri="{BB962C8B-B14F-4D97-AF65-F5344CB8AC3E}">
        <p14:creationId xmlns:p14="http://schemas.microsoft.com/office/powerpoint/2010/main" val="8652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east</a:t>
            </a:r>
          </a:p>
        </p:txBody>
      </p:sp>
      <p:sp>
        <p:nvSpPr>
          <p:cNvPr id="3" name="Content Placeholder 2"/>
          <p:cNvSpPr>
            <a:spLocks noGrp="1"/>
          </p:cNvSpPr>
          <p:nvPr>
            <p:ph idx="1"/>
          </p:nvPr>
        </p:nvSpPr>
        <p:spPr/>
        <p:txBody>
          <a:bodyPr/>
          <a:lstStyle/>
          <a:p>
            <a:r>
              <a:rPr lang="en-US" dirty="0"/>
              <a:t>When looking east, west used to see colonies.</a:t>
            </a:r>
          </a:p>
          <a:p>
            <a:pPr marL="0" indent="0">
              <a:buNone/>
            </a:pPr>
            <a:r>
              <a:rPr lang="en-US" dirty="0"/>
              <a:t>Today:</a:t>
            </a:r>
          </a:p>
          <a:p>
            <a:pPr marL="0" indent="0">
              <a:buNone/>
            </a:pPr>
            <a:r>
              <a:rPr lang="en-US" dirty="0"/>
              <a:t>	Japan</a:t>
            </a:r>
          </a:p>
          <a:p>
            <a:pPr marL="0" indent="0">
              <a:buNone/>
            </a:pPr>
            <a:r>
              <a:rPr lang="en-US" dirty="0"/>
              <a:t>	China</a:t>
            </a:r>
          </a:p>
          <a:p>
            <a:pPr marL="0" indent="0">
              <a:buNone/>
            </a:pPr>
            <a:r>
              <a:rPr lang="en-US" dirty="0"/>
              <a:t>	India</a:t>
            </a:r>
          </a:p>
        </p:txBody>
      </p:sp>
      <p:pic>
        <p:nvPicPr>
          <p:cNvPr id="5" name="Picture 4"/>
          <p:cNvPicPr>
            <a:picLocks noChangeAspect="1"/>
          </p:cNvPicPr>
          <p:nvPr/>
        </p:nvPicPr>
        <p:blipFill>
          <a:blip r:embed="rId3"/>
          <a:stretch>
            <a:fillRect/>
          </a:stretch>
        </p:blipFill>
        <p:spPr>
          <a:xfrm>
            <a:off x="3225053" y="3581400"/>
            <a:ext cx="3686735" cy="3099867"/>
          </a:xfrm>
          <a:prstGeom prst="rect">
            <a:avLst/>
          </a:prstGeom>
        </p:spPr>
      </p:pic>
    </p:spTree>
    <p:extLst>
      <p:ext uri="{BB962C8B-B14F-4D97-AF65-F5344CB8AC3E}">
        <p14:creationId xmlns:p14="http://schemas.microsoft.com/office/powerpoint/2010/main" val="2134419881"/>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2943</TotalTime>
  <Words>341</Words>
  <Application>Microsoft Macintosh PowerPoint</Application>
  <PresentationFormat>On-screen Show (4:3)</PresentationFormat>
  <Paragraphs>57</Paragraphs>
  <Slides>18</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ArialMT</vt:lpstr>
      <vt:lpstr>Arial Rounded MT Bold</vt:lpstr>
      <vt:lpstr>Calibri</vt:lpstr>
      <vt:lpstr>Sky</vt:lpstr>
      <vt:lpstr>Agenda</vt:lpstr>
      <vt:lpstr>Overview</vt:lpstr>
      <vt:lpstr>PowerPoint Presentation</vt:lpstr>
      <vt:lpstr>173. New World Order</vt:lpstr>
      <vt:lpstr>Lone Wolf?</vt:lpstr>
      <vt:lpstr>Cold War fears REPLACED</vt:lpstr>
      <vt:lpstr> </vt:lpstr>
      <vt:lpstr>Cold War fears REPLACED</vt:lpstr>
      <vt:lpstr>Looking east</vt:lpstr>
      <vt:lpstr>Nuclear Weapons Fear</vt:lpstr>
      <vt:lpstr>PowerPoint Presentation</vt:lpstr>
      <vt:lpstr>North Korea?   Iran?</vt:lpstr>
      <vt:lpstr>US a hypocrite? </vt:lpstr>
      <vt:lpstr>Deliberation</vt:lpstr>
      <vt:lpstr>Option 1</vt:lpstr>
      <vt:lpstr>Option 2</vt:lpstr>
      <vt:lpstr>Option 3</vt:lpstr>
      <vt:lpstr>Debate</vt:lpstr>
    </vt:vector>
  </TitlesOfParts>
  <Company>NCSD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Joel Allen</dc:creator>
  <cp:lastModifiedBy>Mike Maxwell</cp:lastModifiedBy>
  <cp:revision>19</cp:revision>
  <dcterms:created xsi:type="dcterms:W3CDTF">2013-04-16T19:17:12Z</dcterms:created>
  <dcterms:modified xsi:type="dcterms:W3CDTF">2019-06-28T11:51:59Z</dcterms:modified>
</cp:coreProperties>
</file>