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2" r:id="rId2"/>
    <p:sldId id="283" r:id="rId3"/>
    <p:sldId id="259" r:id="rId4"/>
    <p:sldId id="272" r:id="rId5"/>
    <p:sldId id="260" r:id="rId6"/>
    <p:sldId id="264" r:id="rId7"/>
    <p:sldId id="261" r:id="rId8"/>
    <p:sldId id="273" r:id="rId9"/>
    <p:sldId id="266" r:id="rId10"/>
    <p:sldId id="267" r:id="rId11"/>
    <p:sldId id="268" r:id="rId12"/>
    <p:sldId id="269" r:id="rId13"/>
    <p:sldId id="274" r:id="rId14"/>
    <p:sldId id="270" r:id="rId15"/>
    <p:sldId id="271" r:id="rId16"/>
    <p:sldId id="275" r:id="rId17"/>
    <p:sldId id="276" r:id="rId18"/>
    <p:sldId id="277" r:id="rId19"/>
    <p:sldId id="278" r:id="rId20"/>
    <p:sldId id="279" r:id="rId21"/>
    <p:sldId id="280"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00" autoAdjust="0"/>
  </p:normalViewPr>
  <p:slideViewPr>
    <p:cSldViewPr snapToGrid="0" snapToObjects="1">
      <p:cViewPr varScale="1">
        <p:scale>
          <a:sx n="56" d="100"/>
          <a:sy n="56" d="100"/>
        </p:scale>
        <p:origin x="-11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71BB7-8BA7-7E46-A1C6-D4256FB47821}" type="datetimeFigureOut">
              <a:rPr lang="en-US" smtClean="0"/>
              <a:t>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00AE4-B856-7748-91CA-832B1E0F0438}" type="slidenum">
              <a:rPr lang="en-US" smtClean="0"/>
              <a:t>‹#›</a:t>
            </a:fld>
            <a:endParaRPr lang="en-US"/>
          </a:p>
        </p:txBody>
      </p:sp>
    </p:spTree>
    <p:extLst>
      <p:ext uri="{BB962C8B-B14F-4D97-AF65-F5344CB8AC3E}">
        <p14:creationId xmlns:p14="http://schemas.microsoft.com/office/powerpoint/2010/main" val="651217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johndclare.net/Word%20documents/Appeasement.doc"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lesson sequence went like this: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 (5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Setting the Scene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Rant a bit </a:t>
            </a:r>
            <a:r>
              <a:rPr lang="en-US" sz="1200" b="0" kern="1200" dirty="0" smtClean="0">
                <a:solidFill>
                  <a:schemeClr val="tx1"/>
                </a:solidFill>
                <a:latin typeface="+mn-lt"/>
                <a:ea typeface="+mn-ea"/>
                <a:cs typeface="+mn-cs"/>
              </a:rPr>
              <a:t>about how pupils have opinions in so many things - e.g. Tony Blair, Iraq, politicians, Britney Spears - when actually they know virtually NOTHING about what they are talking about.   Such opinions are really prejudices, not opinions.   If they are going to form proper opinions, they should form them by properly examining the evidence.   (This is important, because it makes them draw their ideas from the materials you are giving them.)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Divide the class into two groups</a:t>
            </a:r>
            <a:r>
              <a:rPr lang="en-US" sz="1200" b="0" kern="1200" dirty="0" smtClean="0">
                <a:solidFill>
                  <a:schemeClr val="tx1"/>
                </a:solidFill>
                <a:latin typeface="+mn-lt"/>
                <a:ea typeface="+mn-ea"/>
                <a:cs typeface="+mn-cs"/>
              </a:rPr>
              <a:t>, and give out the </a:t>
            </a:r>
            <a:r>
              <a:rPr lang="en-US" sz="1200" b="0" u="sng" kern="1200" dirty="0" smtClean="0">
                <a:solidFill>
                  <a:schemeClr val="tx1"/>
                </a:solidFill>
                <a:latin typeface="+mn-lt"/>
                <a:ea typeface="+mn-ea"/>
                <a:cs typeface="+mn-cs"/>
                <a:hlinkClick r:id="rId3"/>
              </a:rPr>
              <a:t>Judgements on Appeasement factsheets.   Explain that these statements are all culled from the internet about appeasement, and so they will be able to read them and come to a properly-formed opinion.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 What the pupils DON'T know is that, in fact, there are </a:t>
            </a:r>
            <a:r>
              <a:rPr lang="en-US" sz="1200" b="1" kern="1200" dirty="0" smtClean="0">
                <a:solidFill>
                  <a:schemeClr val="tx1"/>
                </a:solidFill>
                <a:latin typeface="+mn-lt"/>
                <a:ea typeface="+mn-ea"/>
                <a:cs typeface="+mn-cs"/>
              </a:rPr>
              <a:t>TWO different factsheets</a:t>
            </a:r>
            <a:r>
              <a:rPr lang="en-US" sz="1200" b="0" kern="1200" dirty="0" smtClean="0">
                <a:solidFill>
                  <a:schemeClr val="tx1"/>
                </a:solidFill>
                <a:latin typeface="+mn-lt"/>
                <a:ea typeface="+mn-ea"/>
                <a:cs typeface="+mn-cs"/>
              </a:rPr>
              <a:t>.   One has an overwhelming balance of statements IN FAVOUR of appeasement, the other is hugely biased AGAINST appeasement.   The two worksheets LOOK identical, but give copies of one out to one group, copies of the other out to the second group.</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Give the pupils some reading time.</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Pair Work</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Tell the pupils, working with a partner (within their larger group), to go through the statements, deciding whether they are </a:t>
            </a:r>
            <a:r>
              <a:rPr lang="en-US" sz="1200" b="1" kern="1200" dirty="0" smtClean="0">
                <a:solidFill>
                  <a:schemeClr val="tx1"/>
                </a:solidFill>
                <a:latin typeface="+mn-lt"/>
                <a:ea typeface="+mn-ea"/>
                <a:cs typeface="+mn-cs"/>
              </a:rPr>
              <a:t>FOR or AGAINST</a:t>
            </a:r>
            <a:r>
              <a:rPr lang="en-US" sz="1200" b="0" kern="1200" dirty="0" smtClean="0">
                <a:solidFill>
                  <a:schemeClr val="tx1"/>
                </a:solidFill>
                <a:latin typeface="+mn-lt"/>
                <a:ea typeface="+mn-ea"/>
                <a:cs typeface="+mn-cs"/>
              </a:rPr>
              <a:t> appeasement, and whether they think that particular statement is a </a:t>
            </a:r>
            <a:r>
              <a:rPr lang="en-US" sz="1200" b="1" kern="1200" dirty="0" smtClean="0">
                <a:solidFill>
                  <a:schemeClr val="tx1"/>
                </a:solidFill>
                <a:latin typeface="+mn-lt"/>
                <a:ea typeface="+mn-ea"/>
                <a:cs typeface="+mn-cs"/>
              </a:rPr>
              <a:t>STRONG or a WEAK </a:t>
            </a:r>
            <a:r>
              <a:rPr lang="en-US" sz="1200" b="0" kern="1200" dirty="0" smtClean="0">
                <a:solidFill>
                  <a:schemeClr val="tx1"/>
                </a:solidFill>
                <a:latin typeface="+mn-lt"/>
                <a:ea typeface="+mn-ea"/>
                <a:cs typeface="+mn-cs"/>
              </a:rPr>
              <a:t>argument.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4.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Group decision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Appoint a convener </a:t>
            </a:r>
            <a:r>
              <a:rPr lang="en-US" sz="1200" b="0" kern="1200" dirty="0" smtClean="0">
                <a:solidFill>
                  <a:schemeClr val="tx1"/>
                </a:solidFill>
                <a:latin typeface="+mn-lt"/>
                <a:ea typeface="+mn-ea"/>
                <a:cs typeface="+mn-cs"/>
              </a:rPr>
              <a:t>for each group, and get them - using the ideas they have formed from their reading and pair work - to discuss as a group what they think of appeasement.   </a:t>
            </a:r>
          </a:p>
          <a:p>
            <a:r>
              <a:rPr lang="en-US" sz="1200" b="0" kern="1200" dirty="0" smtClean="0">
                <a:solidFill>
                  <a:schemeClr val="tx1"/>
                </a:solidFill>
                <a:latin typeface="+mn-lt"/>
                <a:ea typeface="+mn-ea"/>
                <a:cs typeface="+mn-cs"/>
              </a:rPr>
              <a:t>b. After about 10 minutes, </a:t>
            </a:r>
            <a:r>
              <a:rPr lang="en-US" sz="1200" b="1" kern="1200" dirty="0" smtClean="0">
                <a:solidFill>
                  <a:schemeClr val="tx1"/>
                </a:solidFill>
                <a:latin typeface="+mn-lt"/>
                <a:ea typeface="+mn-ea"/>
                <a:cs typeface="+mn-cs"/>
              </a:rPr>
              <a:t>ask the pupils </a:t>
            </a:r>
            <a:r>
              <a:rPr lang="en-US" sz="1200" b="0" kern="1200" dirty="0" smtClean="0">
                <a:solidFill>
                  <a:schemeClr val="tx1"/>
                </a:solidFill>
                <a:latin typeface="+mn-lt"/>
                <a:ea typeface="+mn-ea"/>
                <a:cs typeface="+mn-cs"/>
              </a:rPr>
              <a:t>to indicate by a show of hands who has decided for, and who is against appeasement.   Given the biased </a:t>
            </a:r>
            <a:r>
              <a:rPr lang="en-US" sz="1200" b="0" kern="1200" dirty="0" err="1" smtClean="0">
                <a:solidFill>
                  <a:schemeClr val="tx1"/>
                </a:solidFill>
                <a:latin typeface="+mn-lt"/>
                <a:ea typeface="+mn-ea"/>
                <a:cs typeface="+mn-cs"/>
              </a:rPr>
              <a:t>documentatiomn</a:t>
            </a:r>
            <a:r>
              <a:rPr lang="en-US" sz="1200" b="0" kern="1200" dirty="0" smtClean="0">
                <a:solidFill>
                  <a:schemeClr val="tx1"/>
                </a:solidFill>
                <a:latin typeface="+mn-lt"/>
                <a:ea typeface="+mn-ea"/>
                <a:cs typeface="+mn-cs"/>
              </a:rPr>
              <a:t> supplied, here should be overwhelming support within the groups for or against appeasement.   You can either tell the isolates that they have to change and work with their group, or move them into the other group.   Remember, if you move them, to unobtrusively make them leave also their factsheets, so that the pupils might not click that they are being manipulated.</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5.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Preparation for the Debate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Tell the two opposing groups </a:t>
            </a:r>
            <a:r>
              <a:rPr lang="en-US" sz="1200" b="0" kern="1200" dirty="0" smtClean="0">
                <a:solidFill>
                  <a:schemeClr val="tx1"/>
                </a:solidFill>
                <a:latin typeface="+mn-lt"/>
                <a:ea typeface="+mn-ea"/>
                <a:cs typeface="+mn-cs"/>
              </a:rPr>
              <a:t>that you are about to arrange an open debate between the two sides.   The initial statements will be made by an 'Any Questions' style set-up, with two people from each side making opening statements, but that then you will open up the debate to statements and questions from other people.</a:t>
            </a:r>
          </a:p>
          <a:p>
            <a:r>
              <a:rPr lang="en-US" sz="1200" b="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The side you adjudge to be the winner </a:t>
            </a:r>
            <a:r>
              <a:rPr lang="en-US" sz="1200" b="0" kern="1200" dirty="0" smtClean="0">
                <a:solidFill>
                  <a:schemeClr val="tx1"/>
                </a:solidFill>
                <a:latin typeface="+mn-lt"/>
                <a:ea typeface="+mn-ea"/>
                <a:cs typeface="+mn-cs"/>
              </a:rPr>
              <a:t>will get off any homework; the side you adjudge to be the loser will have to do extra homework (obviously they need it), making notes on the factsheets.</a:t>
            </a:r>
          </a:p>
          <a:p>
            <a:r>
              <a:rPr lang="en-US" sz="1200" b="0" kern="1200" dirty="0" smtClean="0">
                <a:solidFill>
                  <a:schemeClr val="tx1"/>
                </a:solidFill>
                <a:latin typeface="+mn-lt"/>
                <a:ea typeface="+mn-ea"/>
                <a:cs typeface="+mn-cs"/>
              </a:rPr>
              <a:t>c. </a:t>
            </a:r>
            <a:r>
              <a:rPr lang="en-US" sz="1200" b="1" kern="1200" dirty="0" smtClean="0">
                <a:solidFill>
                  <a:schemeClr val="tx1"/>
                </a:solidFill>
                <a:latin typeface="+mn-lt"/>
                <a:ea typeface="+mn-ea"/>
                <a:cs typeface="+mn-cs"/>
              </a:rPr>
              <a:t>Set the preparation tasks</a:t>
            </a:r>
            <a:r>
              <a:rPr lang="en-US" sz="1200" b="0" kern="1200" dirty="0" smtClean="0">
                <a:solidFill>
                  <a:schemeClr val="tx1"/>
                </a:solidFill>
                <a:latin typeface="+mn-lt"/>
                <a:ea typeface="+mn-ea"/>
                <a:cs typeface="+mn-cs"/>
              </a:rPr>
              <a:t>, therefore, of:</a:t>
            </a:r>
          </a:p>
          <a:p>
            <a:r>
              <a:rPr lang="en-US" sz="1200" b="0" kern="1200" dirty="0" smtClean="0">
                <a:solidFill>
                  <a:schemeClr val="tx1"/>
                </a:solidFill>
                <a:latin typeface="+mn-lt"/>
                <a:ea typeface="+mn-ea"/>
                <a:cs typeface="+mn-cs"/>
              </a:rPr>
              <a:t>- selecting their two representatives and helping them work out an opening speech which will be hard-hitting and 'make the case'.</a:t>
            </a:r>
          </a:p>
          <a:p>
            <a:r>
              <a:rPr lang="en-US" sz="1200" b="0" kern="1200" dirty="0" smtClean="0">
                <a:solidFill>
                  <a:schemeClr val="tx1"/>
                </a:solidFill>
                <a:latin typeface="+mn-lt"/>
                <a:ea typeface="+mn-ea"/>
                <a:cs typeface="+mn-cs"/>
              </a:rPr>
              <a:t>- letting them </a:t>
            </a:r>
            <a:r>
              <a:rPr lang="en-US" sz="1200" b="0" kern="1200" dirty="0" err="1" smtClean="0">
                <a:solidFill>
                  <a:schemeClr val="tx1"/>
                </a:solidFill>
                <a:latin typeface="+mn-lt"/>
                <a:ea typeface="+mn-ea"/>
                <a:cs typeface="+mn-cs"/>
              </a:rPr>
              <a:t>practise</a:t>
            </a:r>
            <a:r>
              <a:rPr lang="en-US" sz="1200" b="0" kern="1200" dirty="0" smtClean="0">
                <a:solidFill>
                  <a:schemeClr val="tx1"/>
                </a:solidFill>
                <a:latin typeface="+mn-lt"/>
                <a:ea typeface="+mn-ea"/>
                <a:cs typeface="+mn-cs"/>
              </a:rPr>
              <a:t> making the speech, with a 'coach' to help them deliver it better.</a:t>
            </a:r>
          </a:p>
          <a:p>
            <a:r>
              <a:rPr lang="en-US" sz="1200" b="0" kern="1200" dirty="0" smtClean="0">
                <a:solidFill>
                  <a:schemeClr val="tx1"/>
                </a:solidFill>
                <a:latin typeface="+mn-lt"/>
                <a:ea typeface="+mn-ea"/>
                <a:cs typeface="+mn-cs"/>
              </a:rPr>
              <a:t>- work out obvious 'help you' questions to ask their own representatives during the wider debate.</a:t>
            </a:r>
          </a:p>
          <a:p>
            <a:r>
              <a:rPr lang="en-US" sz="1200" b="0" kern="1200" dirty="0" smtClean="0">
                <a:solidFill>
                  <a:schemeClr val="tx1"/>
                </a:solidFill>
                <a:latin typeface="+mn-lt"/>
                <a:ea typeface="+mn-ea"/>
                <a:cs typeface="+mn-cs"/>
              </a:rPr>
              <a:t>- work out hard </a:t>
            </a:r>
            <a:r>
              <a:rPr lang="en-US" sz="1200" b="0" kern="1200" dirty="0" err="1" smtClean="0">
                <a:solidFill>
                  <a:schemeClr val="tx1"/>
                </a:solidFill>
                <a:latin typeface="+mn-lt"/>
                <a:ea typeface="+mn-ea"/>
                <a:cs typeface="+mn-cs"/>
              </a:rPr>
              <a:t>unaswerable</a:t>
            </a:r>
            <a:r>
              <a:rPr lang="en-US" sz="1200" b="0" kern="1200" dirty="0" smtClean="0">
                <a:solidFill>
                  <a:schemeClr val="tx1"/>
                </a:solidFill>
                <a:latin typeface="+mn-lt"/>
                <a:ea typeface="+mn-ea"/>
                <a:cs typeface="+mn-cs"/>
              </a:rPr>
              <a:t> questions to ask the representatives of the other side.</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6. (up to 15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Debate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Set up the 'Any Questions' table</a:t>
            </a:r>
            <a:r>
              <a:rPr lang="en-US" sz="1200" b="0" kern="1200" dirty="0" smtClean="0">
                <a:solidFill>
                  <a:schemeClr val="tx1"/>
                </a:solidFill>
                <a:latin typeface="+mn-lt"/>
                <a:ea typeface="+mn-ea"/>
                <a:cs typeface="+mn-cs"/>
              </a:rPr>
              <a:t>,</a:t>
            </a:r>
          </a:p>
          <a:p>
            <a:r>
              <a:rPr lang="en-US" sz="1200" b="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Start the debate</a:t>
            </a:r>
            <a:r>
              <a:rPr lang="en-US" sz="1200" b="0" kern="1200" dirty="0" smtClean="0">
                <a:solidFill>
                  <a:schemeClr val="tx1"/>
                </a:solidFill>
                <a:latin typeface="+mn-lt"/>
                <a:ea typeface="+mn-ea"/>
                <a:cs typeface="+mn-cs"/>
              </a:rPr>
              <a:t>, with the opening statements from the two teams.  </a:t>
            </a:r>
          </a:p>
          <a:p>
            <a:r>
              <a:rPr lang="en-US" sz="1200" b="0" kern="1200" dirty="0" smtClean="0">
                <a:solidFill>
                  <a:schemeClr val="tx1"/>
                </a:solidFill>
                <a:latin typeface="+mn-lt"/>
                <a:ea typeface="+mn-ea"/>
                <a:cs typeface="+mn-cs"/>
              </a:rPr>
              <a:t>c. </a:t>
            </a:r>
            <a:r>
              <a:rPr lang="en-US" sz="1200" b="1" kern="1200" dirty="0" smtClean="0">
                <a:solidFill>
                  <a:schemeClr val="tx1"/>
                </a:solidFill>
                <a:latin typeface="+mn-lt"/>
                <a:ea typeface="+mn-ea"/>
                <a:cs typeface="+mn-cs"/>
              </a:rPr>
              <a:t>Throw the debate open </a:t>
            </a:r>
            <a:r>
              <a:rPr lang="en-US" sz="1200" b="0" kern="1200" dirty="0" smtClean="0">
                <a:solidFill>
                  <a:schemeClr val="tx1"/>
                </a:solidFill>
                <a:latin typeface="+mn-lt"/>
                <a:ea typeface="+mn-ea"/>
                <a:cs typeface="+mn-cs"/>
              </a:rPr>
              <a:t>to other statements and questions, and sit back and enjoy the sparks!   From time to time, draw in pupils who might be happy to sit back and let others do all the talking.</a:t>
            </a:r>
          </a:p>
          <a:p>
            <a:r>
              <a:rPr lang="en-US" sz="1200" b="0" kern="1200" dirty="0" smtClean="0">
                <a:solidFill>
                  <a:schemeClr val="tx1"/>
                </a:solidFill>
                <a:latin typeface="+mn-lt"/>
                <a:ea typeface="+mn-ea"/>
                <a:cs typeface="+mn-cs"/>
              </a:rPr>
              <a:t>d. At the end, </a:t>
            </a:r>
            <a:r>
              <a:rPr lang="en-US" sz="1200" b="1" kern="1200" dirty="0" smtClean="0">
                <a:solidFill>
                  <a:schemeClr val="tx1"/>
                </a:solidFill>
                <a:latin typeface="+mn-lt"/>
                <a:ea typeface="+mn-ea"/>
                <a:cs typeface="+mn-cs"/>
              </a:rPr>
              <a:t>declare the debate a draw </a:t>
            </a:r>
            <a:r>
              <a:rPr lang="en-US" sz="1200" b="0" kern="1200" dirty="0" smtClean="0">
                <a:solidFill>
                  <a:schemeClr val="tx1"/>
                </a:solidFill>
                <a:latin typeface="+mn-lt"/>
                <a:ea typeface="+mn-ea"/>
                <a:cs typeface="+mn-cs"/>
              </a:rPr>
              <a:t>and let everybody off their homework!</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 hope it works as well for you as it did in my lesson. </a:t>
            </a:r>
            <a:endParaRPr lang="en-US" dirty="0" smtClean="0"/>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8</a:t>
            </a:fld>
            <a:endParaRPr lang="en-US"/>
          </a:p>
        </p:txBody>
      </p:sp>
    </p:spTree>
    <p:extLst>
      <p:ext uri="{BB962C8B-B14F-4D97-AF65-F5344CB8AC3E}">
        <p14:creationId xmlns:p14="http://schemas.microsoft.com/office/powerpoint/2010/main" val="79658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(5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Setting the Scene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Rant a bit </a:t>
            </a:r>
            <a:r>
              <a:rPr lang="en-US" sz="1200" b="0" kern="1200" dirty="0" smtClean="0">
                <a:solidFill>
                  <a:schemeClr val="tx1"/>
                </a:solidFill>
                <a:latin typeface="+mn-lt"/>
                <a:ea typeface="+mn-ea"/>
                <a:cs typeface="+mn-cs"/>
              </a:rPr>
              <a:t>about how pupils have opinions in so many things - e.g. Tony Blair, Iraq, politicians, Britney Spears - when actually they know virtually NOTHING about what they are talking about.   Such opinions are really prejudices, not opinions.   If they are going to form proper opinions, they should form them by properly examining the evidence.   (This is important, because it makes them draw their ideas from the materials you are giving them.)</a:t>
            </a: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14</a:t>
            </a:fld>
            <a:endParaRPr lang="en-US"/>
          </a:p>
        </p:txBody>
      </p:sp>
    </p:spTree>
    <p:extLst>
      <p:ext uri="{BB962C8B-B14F-4D97-AF65-F5344CB8AC3E}">
        <p14:creationId xmlns:p14="http://schemas.microsoft.com/office/powerpoint/2010/main" val="28688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2.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Give the pupils some reading time.</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B00AE4-B856-7748-91CA-832B1E0F0438}" type="slidenum">
              <a:rPr lang="en-US" smtClean="0"/>
              <a:t>16</a:t>
            </a:fld>
            <a:endParaRPr lang="en-US"/>
          </a:p>
        </p:txBody>
      </p:sp>
    </p:spTree>
    <p:extLst>
      <p:ext uri="{BB962C8B-B14F-4D97-AF65-F5344CB8AC3E}">
        <p14:creationId xmlns:p14="http://schemas.microsoft.com/office/powerpoint/2010/main" val="27675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3.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Pair Work</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Tell the pupils, working with a partner (within their larger group), to go through the statements, deciding whether they are </a:t>
            </a:r>
            <a:r>
              <a:rPr lang="en-US" sz="1200" b="1" kern="1200" dirty="0" smtClean="0">
                <a:solidFill>
                  <a:schemeClr val="tx1"/>
                </a:solidFill>
                <a:latin typeface="+mn-lt"/>
                <a:ea typeface="+mn-ea"/>
                <a:cs typeface="+mn-cs"/>
              </a:rPr>
              <a:t>FOR or AGAINST</a:t>
            </a:r>
            <a:r>
              <a:rPr lang="en-US" sz="1200" b="0" kern="1200" dirty="0" smtClean="0">
                <a:solidFill>
                  <a:schemeClr val="tx1"/>
                </a:solidFill>
                <a:latin typeface="+mn-lt"/>
                <a:ea typeface="+mn-ea"/>
                <a:cs typeface="+mn-cs"/>
              </a:rPr>
              <a:t> appeasement, and whether they think that particular statement is a </a:t>
            </a:r>
            <a:r>
              <a:rPr lang="en-US" sz="1200" b="1" kern="1200" dirty="0" smtClean="0">
                <a:solidFill>
                  <a:schemeClr val="tx1"/>
                </a:solidFill>
                <a:latin typeface="+mn-lt"/>
                <a:ea typeface="+mn-ea"/>
                <a:cs typeface="+mn-cs"/>
              </a:rPr>
              <a:t>STRONG or a WEAK </a:t>
            </a:r>
            <a:r>
              <a:rPr lang="en-US" sz="1200" b="0" kern="1200" dirty="0" smtClean="0">
                <a:solidFill>
                  <a:schemeClr val="tx1"/>
                </a:solidFill>
                <a:latin typeface="+mn-lt"/>
                <a:ea typeface="+mn-ea"/>
                <a:cs typeface="+mn-cs"/>
              </a:rPr>
              <a:t>argument.</a:t>
            </a: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17</a:t>
            </a:fld>
            <a:endParaRPr lang="en-US"/>
          </a:p>
        </p:txBody>
      </p:sp>
    </p:spTree>
    <p:extLst>
      <p:ext uri="{BB962C8B-B14F-4D97-AF65-F5344CB8AC3E}">
        <p14:creationId xmlns:p14="http://schemas.microsoft.com/office/powerpoint/2010/main" val="397660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4.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Group decision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Appoint a convener </a:t>
            </a:r>
            <a:r>
              <a:rPr lang="en-US" sz="1200" b="0" kern="1200" dirty="0" smtClean="0">
                <a:solidFill>
                  <a:schemeClr val="tx1"/>
                </a:solidFill>
                <a:latin typeface="+mn-lt"/>
                <a:ea typeface="+mn-ea"/>
                <a:cs typeface="+mn-cs"/>
              </a:rPr>
              <a:t>for each group, and get them - using the ideas they have formed from their reading and pair work - to discuss as a group what they think of appeasement.   </a:t>
            </a:r>
          </a:p>
          <a:p>
            <a:r>
              <a:rPr lang="en-US" sz="1200" b="0" kern="1200" dirty="0" smtClean="0">
                <a:solidFill>
                  <a:schemeClr val="tx1"/>
                </a:solidFill>
                <a:latin typeface="+mn-lt"/>
                <a:ea typeface="+mn-ea"/>
                <a:cs typeface="+mn-cs"/>
              </a:rPr>
              <a:t>b. After about 10 minutes, </a:t>
            </a:r>
            <a:r>
              <a:rPr lang="en-US" sz="1200" b="1" kern="1200" dirty="0" smtClean="0">
                <a:solidFill>
                  <a:schemeClr val="tx1"/>
                </a:solidFill>
                <a:latin typeface="+mn-lt"/>
                <a:ea typeface="+mn-ea"/>
                <a:cs typeface="+mn-cs"/>
              </a:rPr>
              <a:t>ask the pupils </a:t>
            </a:r>
            <a:r>
              <a:rPr lang="en-US" sz="1200" b="0" kern="1200" dirty="0" smtClean="0">
                <a:solidFill>
                  <a:schemeClr val="tx1"/>
                </a:solidFill>
                <a:latin typeface="+mn-lt"/>
                <a:ea typeface="+mn-ea"/>
                <a:cs typeface="+mn-cs"/>
              </a:rPr>
              <a:t>to indicate by a show of hands who has decided for, and who is against appeasement.   Given the biased </a:t>
            </a:r>
            <a:r>
              <a:rPr lang="en-US" sz="1200" b="0" kern="1200" dirty="0" err="1" smtClean="0">
                <a:solidFill>
                  <a:schemeClr val="tx1"/>
                </a:solidFill>
                <a:latin typeface="+mn-lt"/>
                <a:ea typeface="+mn-ea"/>
                <a:cs typeface="+mn-cs"/>
              </a:rPr>
              <a:t>documentatiomn</a:t>
            </a:r>
            <a:r>
              <a:rPr lang="en-US" sz="1200" b="0" kern="1200" dirty="0" smtClean="0">
                <a:solidFill>
                  <a:schemeClr val="tx1"/>
                </a:solidFill>
                <a:latin typeface="+mn-lt"/>
                <a:ea typeface="+mn-ea"/>
                <a:cs typeface="+mn-cs"/>
              </a:rPr>
              <a:t> supplied, here should be overwhelming support within the groups for or against appeasement.   You can either tell the isolates that they have to change and work with their group, or move them into the other group.   Remember, if you move them, to unobtrusively make them leave also their factsheets, so that the pupils might not click that they are being manipulated.</a:t>
            </a: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18</a:t>
            </a:fld>
            <a:endParaRPr lang="en-US"/>
          </a:p>
        </p:txBody>
      </p:sp>
    </p:spTree>
    <p:extLst>
      <p:ext uri="{BB962C8B-B14F-4D97-AF65-F5344CB8AC3E}">
        <p14:creationId xmlns:p14="http://schemas.microsoft.com/office/powerpoint/2010/main" val="313994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5. (10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Preparation for the Debate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Tell the two opposing groups </a:t>
            </a:r>
            <a:r>
              <a:rPr lang="en-US" sz="1200" b="0" kern="1200" dirty="0" smtClean="0">
                <a:solidFill>
                  <a:schemeClr val="tx1"/>
                </a:solidFill>
                <a:latin typeface="+mn-lt"/>
                <a:ea typeface="+mn-ea"/>
                <a:cs typeface="+mn-cs"/>
              </a:rPr>
              <a:t>that you are about to arrange an open debate between the two sides.   The initial statements will be made by an 'Any Questions' style set-up, with two people from each side making opening statements, but that then you will open up the debate to statements and questions from other people.</a:t>
            </a:r>
          </a:p>
          <a:p>
            <a:r>
              <a:rPr lang="en-US" sz="1200" b="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The side you adjudge to be the winner </a:t>
            </a:r>
            <a:r>
              <a:rPr lang="en-US" sz="1200" b="0" kern="1200" dirty="0" smtClean="0">
                <a:solidFill>
                  <a:schemeClr val="tx1"/>
                </a:solidFill>
                <a:latin typeface="+mn-lt"/>
                <a:ea typeface="+mn-ea"/>
                <a:cs typeface="+mn-cs"/>
              </a:rPr>
              <a:t>will get off any homework; the side you adjudge to be the loser will have to do extra homework (obviously they need it), making notes on the factsheets.</a:t>
            </a:r>
          </a:p>
          <a:p>
            <a:r>
              <a:rPr lang="en-US" sz="1200" b="0" kern="1200" dirty="0" smtClean="0">
                <a:solidFill>
                  <a:schemeClr val="tx1"/>
                </a:solidFill>
                <a:latin typeface="+mn-lt"/>
                <a:ea typeface="+mn-ea"/>
                <a:cs typeface="+mn-cs"/>
              </a:rPr>
              <a:t>c. </a:t>
            </a:r>
            <a:r>
              <a:rPr lang="en-US" sz="1200" b="1" kern="1200" dirty="0" smtClean="0">
                <a:solidFill>
                  <a:schemeClr val="tx1"/>
                </a:solidFill>
                <a:latin typeface="+mn-lt"/>
                <a:ea typeface="+mn-ea"/>
                <a:cs typeface="+mn-cs"/>
              </a:rPr>
              <a:t>Set the preparation tasks</a:t>
            </a:r>
            <a:r>
              <a:rPr lang="en-US" sz="1200" b="0" kern="1200" dirty="0" smtClean="0">
                <a:solidFill>
                  <a:schemeClr val="tx1"/>
                </a:solidFill>
                <a:latin typeface="+mn-lt"/>
                <a:ea typeface="+mn-ea"/>
                <a:cs typeface="+mn-cs"/>
              </a:rPr>
              <a:t>, therefore, of:</a:t>
            </a:r>
          </a:p>
          <a:p>
            <a:r>
              <a:rPr lang="en-US" sz="1200" b="0" kern="1200" dirty="0" smtClean="0">
                <a:solidFill>
                  <a:schemeClr val="tx1"/>
                </a:solidFill>
                <a:latin typeface="+mn-lt"/>
                <a:ea typeface="+mn-ea"/>
                <a:cs typeface="+mn-cs"/>
              </a:rPr>
              <a:t>- selecting their two representatives and helping them work out an opening speech which will be hard-hitting and 'make the case'.</a:t>
            </a:r>
          </a:p>
          <a:p>
            <a:r>
              <a:rPr lang="en-US" sz="1200" b="0" kern="1200" dirty="0" smtClean="0">
                <a:solidFill>
                  <a:schemeClr val="tx1"/>
                </a:solidFill>
                <a:latin typeface="+mn-lt"/>
                <a:ea typeface="+mn-ea"/>
                <a:cs typeface="+mn-cs"/>
              </a:rPr>
              <a:t>- letting them </a:t>
            </a:r>
            <a:r>
              <a:rPr lang="en-US" sz="1200" b="0" kern="1200" dirty="0" err="1" smtClean="0">
                <a:solidFill>
                  <a:schemeClr val="tx1"/>
                </a:solidFill>
                <a:latin typeface="+mn-lt"/>
                <a:ea typeface="+mn-ea"/>
                <a:cs typeface="+mn-cs"/>
              </a:rPr>
              <a:t>practise</a:t>
            </a:r>
            <a:r>
              <a:rPr lang="en-US" sz="1200" b="0" kern="1200" dirty="0" smtClean="0">
                <a:solidFill>
                  <a:schemeClr val="tx1"/>
                </a:solidFill>
                <a:latin typeface="+mn-lt"/>
                <a:ea typeface="+mn-ea"/>
                <a:cs typeface="+mn-cs"/>
              </a:rPr>
              <a:t> making the speech, with a 'coach' to help them deliver it better.</a:t>
            </a:r>
          </a:p>
          <a:p>
            <a:r>
              <a:rPr lang="en-US" sz="1200" b="0" kern="1200" dirty="0" smtClean="0">
                <a:solidFill>
                  <a:schemeClr val="tx1"/>
                </a:solidFill>
                <a:latin typeface="+mn-lt"/>
                <a:ea typeface="+mn-ea"/>
                <a:cs typeface="+mn-cs"/>
              </a:rPr>
              <a:t>- work out obvious 'help you' questions to ask their own representatives during the wider debate.</a:t>
            </a:r>
          </a:p>
          <a:p>
            <a:r>
              <a:rPr lang="en-US" sz="1200" b="0" kern="1200" dirty="0" smtClean="0">
                <a:solidFill>
                  <a:schemeClr val="tx1"/>
                </a:solidFill>
                <a:latin typeface="+mn-lt"/>
                <a:ea typeface="+mn-ea"/>
                <a:cs typeface="+mn-cs"/>
              </a:rPr>
              <a:t>- work out hard </a:t>
            </a:r>
            <a:r>
              <a:rPr lang="en-US" sz="1200" b="0" kern="1200" dirty="0" err="1" smtClean="0">
                <a:solidFill>
                  <a:schemeClr val="tx1"/>
                </a:solidFill>
                <a:latin typeface="+mn-lt"/>
                <a:ea typeface="+mn-ea"/>
                <a:cs typeface="+mn-cs"/>
              </a:rPr>
              <a:t>unaswerable</a:t>
            </a:r>
            <a:r>
              <a:rPr lang="en-US" sz="1200" b="0" kern="1200" dirty="0" smtClean="0">
                <a:solidFill>
                  <a:schemeClr val="tx1"/>
                </a:solidFill>
                <a:latin typeface="+mn-lt"/>
                <a:ea typeface="+mn-ea"/>
                <a:cs typeface="+mn-cs"/>
              </a:rPr>
              <a:t> questions to ask the representatives of the other side.</a:t>
            </a: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19</a:t>
            </a:fld>
            <a:endParaRPr lang="en-US"/>
          </a:p>
        </p:txBody>
      </p:sp>
    </p:spTree>
    <p:extLst>
      <p:ext uri="{BB962C8B-B14F-4D97-AF65-F5344CB8AC3E}">
        <p14:creationId xmlns:p14="http://schemas.microsoft.com/office/powerpoint/2010/main" val="258013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6. (up to 15 </a:t>
            </a:r>
            <a:r>
              <a:rPr lang="en-US" sz="1200" b="1" kern="1200" dirty="0" err="1" smtClean="0">
                <a:solidFill>
                  <a:schemeClr val="tx1"/>
                </a:solidFill>
                <a:latin typeface="+mn-lt"/>
                <a:ea typeface="+mn-ea"/>
                <a:cs typeface="+mn-cs"/>
              </a:rPr>
              <a:t>mins</a:t>
            </a:r>
            <a:r>
              <a:rPr lang="en-US" sz="1200" b="1" kern="1200" dirty="0" smtClean="0">
                <a:solidFill>
                  <a:schemeClr val="tx1"/>
                </a:solidFill>
                <a:latin typeface="+mn-lt"/>
                <a:ea typeface="+mn-ea"/>
                <a:cs typeface="+mn-cs"/>
              </a:rPr>
              <a:t>) Debate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Set up the 'Any Questions' table</a:t>
            </a:r>
            <a:r>
              <a:rPr lang="en-US" sz="1200" b="0" kern="1200" dirty="0" smtClean="0">
                <a:solidFill>
                  <a:schemeClr val="tx1"/>
                </a:solidFill>
                <a:latin typeface="+mn-lt"/>
                <a:ea typeface="+mn-ea"/>
                <a:cs typeface="+mn-cs"/>
              </a:rPr>
              <a:t>,</a:t>
            </a:r>
          </a:p>
          <a:p>
            <a:r>
              <a:rPr lang="en-US" sz="1200" b="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Start the debate</a:t>
            </a:r>
            <a:r>
              <a:rPr lang="en-US" sz="1200" b="0" kern="1200" dirty="0" smtClean="0">
                <a:solidFill>
                  <a:schemeClr val="tx1"/>
                </a:solidFill>
                <a:latin typeface="+mn-lt"/>
                <a:ea typeface="+mn-ea"/>
                <a:cs typeface="+mn-cs"/>
              </a:rPr>
              <a:t>, with the opening statements from the two teams.  </a:t>
            </a:r>
          </a:p>
          <a:p>
            <a:r>
              <a:rPr lang="en-US" sz="1200" b="0" kern="1200" dirty="0" smtClean="0">
                <a:solidFill>
                  <a:schemeClr val="tx1"/>
                </a:solidFill>
                <a:latin typeface="+mn-lt"/>
                <a:ea typeface="+mn-ea"/>
                <a:cs typeface="+mn-cs"/>
              </a:rPr>
              <a:t>c. </a:t>
            </a:r>
            <a:r>
              <a:rPr lang="en-US" sz="1200" b="1" kern="1200" dirty="0" smtClean="0">
                <a:solidFill>
                  <a:schemeClr val="tx1"/>
                </a:solidFill>
                <a:latin typeface="+mn-lt"/>
                <a:ea typeface="+mn-ea"/>
                <a:cs typeface="+mn-cs"/>
              </a:rPr>
              <a:t>Throw the debate open </a:t>
            </a:r>
            <a:r>
              <a:rPr lang="en-US" sz="1200" b="0" kern="1200" dirty="0" smtClean="0">
                <a:solidFill>
                  <a:schemeClr val="tx1"/>
                </a:solidFill>
                <a:latin typeface="+mn-lt"/>
                <a:ea typeface="+mn-ea"/>
                <a:cs typeface="+mn-cs"/>
              </a:rPr>
              <a:t>to other statements and questions, and sit back and enjoy the sparks!   From time to time, draw in pupils who might be happy to sit back and let others do all the talking.</a:t>
            </a:r>
          </a:p>
          <a:p>
            <a:r>
              <a:rPr lang="en-US" sz="1200" b="0" kern="1200" dirty="0" smtClean="0">
                <a:solidFill>
                  <a:schemeClr val="tx1"/>
                </a:solidFill>
                <a:latin typeface="+mn-lt"/>
                <a:ea typeface="+mn-ea"/>
                <a:cs typeface="+mn-cs"/>
              </a:rPr>
              <a:t>d. At the end, </a:t>
            </a:r>
            <a:r>
              <a:rPr lang="en-US" sz="1200" b="1" kern="1200" dirty="0" smtClean="0">
                <a:solidFill>
                  <a:schemeClr val="tx1"/>
                </a:solidFill>
                <a:latin typeface="+mn-lt"/>
                <a:ea typeface="+mn-ea"/>
                <a:cs typeface="+mn-cs"/>
              </a:rPr>
              <a:t>declare the debate a draw </a:t>
            </a:r>
            <a:r>
              <a:rPr lang="en-US" sz="1200" b="0" kern="1200" dirty="0" smtClean="0">
                <a:solidFill>
                  <a:schemeClr val="tx1"/>
                </a:solidFill>
                <a:latin typeface="+mn-lt"/>
                <a:ea typeface="+mn-ea"/>
                <a:cs typeface="+mn-cs"/>
              </a:rPr>
              <a:t>and let everybody off their homework!</a:t>
            </a: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20</a:t>
            </a:fld>
            <a:endParaRPr lang="en-US"/>
          </a:p>
        </p:txBody>
      </p:sp>
    </p:spTree>
    <p:extLst>
      <p:ext uri="{BB962C8B-B14F-4D97-AF65-F5344CB8AC3E}">
        <p14:creationId xmlns:p14="http://schemas.microsoft.com/office/powerpoint/2010/main" val="335790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d. At the end, </a:t>
            </a:r>
            <a:r>
              <a:rPr lang="en-US" sz="1200" b="1" kern="1200" dirty="0" smtClean="0">
                <a:solidFill>
                  <a:schemeClr val="tx1"/>
                </a:solidFill>
                <a:latin typeface="+mn-lt"/>
                <a:ea typeface="+mn-ea"/>
                <a:cs typeface="+mn-cs"/>
              </a:rPr>
              <a:t>declare the debate a draw </a:t>
            </a:r>
            <a:r>
              <a:rPr lang="en-US" sz="1200" b="0" kern="1200" dirty="0" smtClean="0">
                <a:solidFill>
                  <a:schemeClr val="tx1"/>
                </a:solidFill>
                <a:latin typeface="+mn-lt"/>
                <a:ea typeface="+mn-ea"/>
                <a:cs typeface="+mn-cs"/>
              </a:rPr>
              <a:t>and let everybody off their homework!</a:t>
            </a:r>
          </a:p>
          <a:p>
            <a:endParaRPr lang="en-US" dirty="0"/>
          </a:p>
        </p:txBody>
      </p:sp>
      <p:sp>
        <p:nvSpPr>
          <p:cNvPr id="4" name="Slide Number Placeholder 3"/>
          <p:cNvSpPr>
            <a:spLocks noGrp="1"/>
          </p:cNvSpPr>
          <p:nvPr>
            <p:ph type="sldNum" sz="quarter" idx="10"/>
          </p:nvPr>
        </p:nvSpPr>
        <p:spPr/>
        <p:txBody>
          <a:bodyPr/>
          <a:lstStyle/>
          <a:p>
            <a:fld id="{C1B00AE4-B856-7748-91CA-832B1E0F0438}" type="slidenum">
              <a:rPr lang="en-US" smtClean="0"/>
              <a:t>21</a:t>
            </a:fld>
            <a:endParaRPr lang="en-US"/>
          </a:p>
        </p:txBody>
      </p:sp>
    </p:spTree>
    <p:extLst>
      <p:ext uri="{BB962C8B-B14F-4D97-AF65-F5344CB8AC3E}">
        <p14:creationId xmlns:p14="http://schemas.microsoft.com/office/powerpoint/2010/main" val="416414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1CDC7-5954-254C-BC88-683EDE8955C8}"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81386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1CDC7-5954-254C-BC88-683EDE8955C8}"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175220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1CDC7-5954-254C-BC88-683EDE8955C8}"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261868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1CDC7-5954-254C-BC88-683EDE8955C8}"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364332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1CDC7-5954-254C-BC88-683EDE8955C8}" type="datetimeFigureOut">
              <a:rPr lang="en-US" smtClean="0"/>
              <a:t>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378420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1CDC7-5954-254C-BC88-683EDE8955C8}" type="datetimeFigureOut">
              <a:rPr lang="en-US" smtClean="0"/>
              <a:t>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265981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1CDC7-5954-254C-BC88-683EDE8955C8}" type="datetimeFigureOut">
              <a:rPr lang="en-US" smtClean="0"/>
              <a:t>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10437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1CDC7-5954-254C-BC88-683EDE8955C8}" type="datetimeFigureOut">
              <a:rPr lang="en-US" smtClean="0"/>
              <a:t>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417800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1CDC7-5954-254C-BC88-683EDE8955C8}" type="datetimeFigureOut">
              <a:rPr lang="en-US" smtClean="0"/>
              <a:t>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383040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1CDC7-5954-254C-BC88-683EDE8955C8}" type="datetimeFigureOut">
              <a:rPr lang="en-US" smtClean="0"/>
              <a:t>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108122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1CDC7-5954-254C-BC88-683EDE8955C8}" type="datetimeFigureOut">
              <a:rPr lang="en-US" smtClean="0"/>
              <a:t>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DDD84-6C10-6644-B963-A8E349DCC89D}" type="slidenum">
              <a:rPr lang="en-US" smtClean="0"/>
              <a:t>‹#›</a:t>
            </a:fld>
            <a:endParaRPr lang="en-US"/>
          </a:p>
        </p:txBody>
      </p:sp>
    </p:spTree>
    <p:extLst>
      <p:ext uri="{BB962C8B-B14F-4D97-AF65-F5344CB8AC3E}">
        <p14:creationId xmlns:p14="http://schemas.microsoft.com/office/powerpoint/2010/main" val="3242468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1CDC7-5954-254C-BC88-683EDE8955C8}" type="datetimeFigureOut">
              <a:rPr lang="en-US" smtClean="0"/>
              <a:t>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DDD84-6C10-6644-B963-A8E349DCC89D}" type="slidenum">
              <a:rPr lang="en-US" smtClean="0"/>
              <a:t>‹#›</a:t>
            </a:fld>
            <a:endParaRPr lang="en-US"/>
          </a:p>
        </p:txBody>
      </p:sp>
    </p:spTree>
    <p:extLst>
      <p:ext uri="{BB962C8B-B14F-4D97-AF65-F5344CB8AC3E}">
        <p14:creationId xmlns:p14="http://schemas.microsoft.com/office/powerpoint/2010/main" val="377268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Review Nanking Massacre/</a:t>
            </a:r>
          </a:p>
          <a:p>
            <a:pPr marL="0" indent="0">
              <a:buNone/>
            </a:pPr>
            <a:r>
              <a:rPr lang="en-US" dirty="0" smtClean="0"/>
              <a:t>Spanish Civil War</a:t>
            </a:r>
          </a:p>
          <a:p>
            <a:r>
              <a:rPr lang="en-US" dirty="0" smtClean="0"/>
              <a:t>Appeasement</a:t>
            </a:r>
          </a:p>
          <a:p>
            <a:pPr lvl="1"/>
            <a:r>
              <a:rPr lang="en-US" dirty="0" smtClean="0"/>
              <a:t>Notes</a:t>
            </a:r>
          </a:p>
          <a:p>
            <a:pPr lvl="1"/>
            <a:r>
              <a:rPr lang="en-US" dirty="0" smtClean="0"/>
              <a:t>Debate</a:t>
            </a:r>
          </a:p>
          <a:p>
            <a:endParaRPr lang="en-US" dirty="0"/>
          </a:p>
          <a:p>
            <a:r>
              <a:rPr lang="en-US" dirty="0" smtClean="0"/>
              <a:t>Homework!</a:t>
            </a:r>
          </a:p>
          <a:p>
            <a:r>
              <a:rPr lang="en-US" dirty="0" smtClean="0"/>
              <a:t>Quiz</a:t>
            </a:r>
            <a:endParaRPr lang="en-US" dirty="0"/>
          </a:p>
        </p:txBody>
      </p:sp>
      <p:pic>
        <p:nvPicPr>
          <p:cNvPr id="4" name="Picture 3"/>
          <p:cNvPicPr>
            <a:picLocks noChangeAspect="1"/>
          </p:cNvPicPr>
          <p:nvPr/>
        </p:nvPicPr>
        <p:blipFill>
          <a:blip r:embed="rId2"/>
          <a:stretch>
            <a:fillRect/>
          </a:stretch>
        </p:blipFill>
        <p:spPr>
          <a:xfrm>
            <a:off x="6502400" y="3593333"/>
            <a:ext cx="2641600" cy="3073400"/>
          </a:xfrm>
          <a:prstGeom prst="rect">
            <a:avLst/>
          </a:prstGeom>
        </p:spPr>
      </p:pic>
      <p:pic>
        <p:nvPicPr>
          <p:cNvPr id="5" name="Picture 4"/>
          <p:cNvPicPr>
            <a:picLocks noChangeAspect="1"/>
          </p:cNvPicPr>
          <p:nvPr/>
        </p:nvPicPr>
        <p:blipFill>
          <a:blip r:embed="rId3"/>
          <a:stretch>
            <a:fillRect/>
          </a:stretch>
        </p:blipFill>
        <p:spPr>
          <a:xfrm>
            <a:off x="5727700" y="274638"/>
            <a:ext cx="3416300" cy="2374900"/>
          </a:xfrm>
          <a:prstGeom prst="rect">
            <a:avLst/>
          </a:prstGeom>
        </p:spPr>
      </p:pic>
      <p:pic>
        <p:nvPicPr>
          <p:cNvPr id="6" name="Picture 5"/>
          <p:cNvPicPr>
            <a:picLocks noChangeAspect="1"/>
          </p:cNvPicPr>
          <p:nvPr/>
        </p:nvPicPr>
        <p:blipFill>
          <a:blip r:embed="rId4"/>
          <a:stretch>
            <a:fillRect/>
          </a:stretch>
        </p:blipFill>
        <p:spPr>
          <a:xfrm>
            <a:off x="3124200" y="3648516"/>
            <a:ext cx="2895600" cy="2806700"/>
          </a:xfrm>
          <a:prstGeom prst="rect">
            <a:avLst/>
          </a:prstGeom>
        </p:spPr>
      </p:pic>
    </p:spTree>
    <p:extLst>
      <p:ext uri="{BB962C8B-B14F-4D97-AF65-F5344CB8AC3E}">
        <p14:creationId xmlns:p14="http://schemas.microsoft.com/office/powerpoint/2010/main" val="32723506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 </a:t>
            </a:r>
            <a:r>
              <a:rPr lang="en-US" dirty="0" err="1" smtClean="0"/>
              <a:t>Bieber</a:t>
            </a:r>
            <a:r>
              <a:rPr lang="en-US" dirty="0" smtClean="0"/>
              <a:t> </a:t>
            </a:r>
            <a:endParaRPr lang="en-US" dirty="0"/>
          </a:p>
        </p:txBody>
      </p:sp>
      <p:pic>
        <p:nvPicPr>
          <p:cNvPr id="4" name="Content Placeholder 3"/>
          <p:cNvPicPr>
            <a:picLocks noGrp="1" noChangeAspect="1"/>
          </p:cNvPicPr>
          <p:nvPr>
            <p:ph idx="1"/>
          </p:nvPr>
        </p:nvPicPr>
        <p:blipFill>
          <a:blip r:embed="rId2"/>
          <a:srcRect l="-63531" r="-63531"/>
          <a:stretch>
            <a:fillRect/>
          </a:stretch>
        </p:blipFill>
        <p:spPr/>
      </p:pic>
      <p:pic>
        <p:nvPicPr>
          <p:cNvPr id="5" name="Picture 4"/>
          <p:cNvPicPr>
            <a:picLocks noChangeAspect="1"/>
          </p:cNvPicPr>
          <p:nvPr/>
        </p:nvPicPr>
        <p:blipFill>
          <a:blip r:embed="rId3"/>
          <a:stretch>
            <a:fillRect/>
          </a:stretch>
        </p:blipFill>
        <p:spPr>
          <a:xfrm>
            <a:off x="0" y="1600200"/>
            <a:ext cx="3289300" cy="2463800"/>
          </a:xfrm>
          <a:prstGeom prst="rect">
            <a:avLst/>
          </a:prstGeom>
        </p:spPr>
      </p:pic>
    </p:spTree>
    <p:extLst>
      <p:ext uri="{BB962C8B-B14F-4D97-AF65-F5344CB8AC3E}">
        <p14:creationId xmlns:p14="http://schemas.microsoft.com/office/powerpoint/2010/main" val="11452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Bush</a:t>
            </a:r>
            <a:endParaRPr lang="en-US" dirty="0"/>
          </a:p>
        </p:txBody>
      </p:sp>
      <p:pic>
        <p:nvPicPr>
          <p:cNvPr id="4" name="Content Placeholder 3"/>
          <p:cNvPicPr>
            <a:picLocks noGrp="1" noChangeAspect="1"/>
          </p:cNvPicPr>
          <p:nvPr>
            <p:ph idx="1"/>
          </p:nvPr>
        </p:nvPicPr>
        <p:blipFill>
          <a:blip r:embed="rId2"/>
          <a:srcRect l="-69843" r="-69843"/>
          <a:stretch>
            <a:fillRect/>
          </a:stretch>
        </p:blipFill>
        <p:spPr/>
      </p:pic>
      <p:pic>
        <p:nvPicPr>
          <p:cNvPr id="5" name="Picture 4"/>
          <p:cNvPicPr>
            <a:picLocks noChangeAspect="1"/>
          </p:cNvPicPr>
          <p:nvPr/>
        </p:nvPicPr>
        <p:blipFill>
          <a:blip r:embed="rId3"/>
          <a:stretch>
            <a:fillRect/>
          </a:stretch>
        </p:blipFill>
        <p:spPr>
          <a:xfrm>
            <a:off x="0" y="4432300"/>
            <a:ext cx="3352800" cy="2425700"/>
          </a:xfrm>
          <a:prstGeom prst="rect">
            <a:avLst/>
          </a:prstGeom>
        </p:spPr>
      </p:pic>
      <p:pic>
        <p:nvPicPr>
          <p:cNvPr id="6" name="Picture 5"/>
          <p:cNvPicPr>
            <a:picLocks noChangeAspect="1"/>
          </p:cNvPicPr>
          <p:nvPr/>
        </p:nvPicPr>
        <p:blipFill>
          <a:blip r:embed="rId4"/>
          <a:stretch>
            <a:fillRect/>
          </a:stretch>
        </p:blipFill>
        <p:spPr>
          <a:xfrm>
            <a:off x="5334000" y="4724400"/>
            <a:ext cx="3810000" cy="2133600"/>
          </a:xfrm>
          <a:prstGeom prst="rect">
            <a:avLst/>
          </a:prstGeom>
        </p:spPr>
      </p:pic>
    </p:spTree>
    <p:extLst>
      <p:ext uri="{BB962C8B-B14F-4D97-AF65-F5344CB8AC3E}">
        <p14:creationId xmlns:p14="http://schemas.microsoft.com/office/powerpoint/2010/main" val="29932242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Obama</a:t>
            </a:r>
            <a:endParaRPr lang="en-US" dirty="0"/>
          </a:p>
        </p:txBody>
      </p:sp>
      <p:pic>
        <p:nvPicPr>
          <p:cNvPr id="4" name="Content Placeholder 3"/>
          <p:cNvPicPr>
            <a:picLocks noGrp="1" noChangeAspect="1"/>
          </p:cNvPicPr>
          <p:nvPr>
            <p:ph idx="1"/>
          </p:nvPr>
        </p:nvPicPr>
        <p:blipFill>
          <a:blip r:embed="rId2"/>
          <a:srcRect l="-18099" r="-18099"/>
          <a:stretch>
            <a:fillRect/>
          </a:stretch>
        </p:blipFill>
        <p:spPr/>
      </p:pic>
      <p:pic>
        <p:nvPicPr>
          <p:cNvPr id="5" name="Picture 4"/>
          <p:cNvPicPr>
            <a:picLocks noChangeAspect="1"/>
          </p:cNvPicPr>
          <p:nvPr/>
        </p:nvPicPr>
        <p:blipFill>
          <a:blip r:embed="rId3"/>
          <a:stretch>
            <a:fillRect/>
          </a:stretch>
        </p:blipFill>
        <p:spPr>
          <a:xfrm>
            <a:off x="6806767" y="1417638"/>
            <a:ext cx="2501900" cy="3251200"/>
          </a:xfrm>
          <a:prstGeom prst="rect">
            <a:avLst/>
          </a:prstGeom>
        </p:spPr>
      </p:pic>
      <p:pic>
        <p:nvPicPr>
          <p:cNvPr id="6" name="Picture 5"/>
          <p:cNvPicPr>
            <a:picLocks noChangeAspect="1"/>
          </p:cNvPicPr>
          <p:nvPr/>
        </p:nvPicPr>
        <p:blipFill>
          <a:blip r:embed="rId4"/>
          <a:stretch>
            <a:fillRect/>
          </a:stretch>
        </p:blipFill>
        <p:spPr>
          <a:xfrm>
            <a:off x="0" y="1417638"/>
            <a:ext cx="3302000" cy="2463800"/>
          </a:xfrm>
          <a:prstGeom prst="rect">
            <a:avLst/>
          </a:prstGeom>
        </p:spPr>
      </p:pic>
    </p:spTree>
    <p:extLst>
      <p:ext uri="{BB962C8B-B14F-4D97-AF65-F5344CB8AC3E}">
        <p14:creationId xmlns:p14="http://schemas.microsoft.com/office/powerpoint/2010/main" val="31639837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Iraq</a:t>
            </a:r>
            <a:endParaRPr lang="en-US" dirty="0"/>
          </a:p>
        </p:txBody>
      </p:sp>
      <p:pic>
        <p:nvPicPr>
          <p:cNvPr id="4" name="Content Placeholder 3"/>
          <p:cNvPicPr>
            <a:picLocks noGrp="1" noChangeAspect="1"/>
          </p:cNvPicPr>
          <p:nvPr>
            <p:ph idx="1"/>
          </p:nvPr>
        </p:nvPicPr>
        <p:blipFill>
          <a:blip r:embed="rId2"/>
          <a:srcRect l="-80087" r="-80087"/>
          <a:stretch>
            <a:fillRect/>
          </a:stretch>
        </p:blipFill>
        <p:spPr>
          <a:xfrm>
            <a:off x="-2241215" y="1600200"/>
            <a:ext cx="8229600" cy="4525963"/>
          </a:xfrm>
        </p:spPr>
      </p:pic>
      <p:pic>
        <p:nvPicPr>
          <p:cNvPr id="5" name="Picture 4"/>
          <p:cNvPicPr>
            <a:picLocks noChangeAspect="1"/>
          </p:cNvPicPr>
          <p:nvPr/>
        </p:nvPicPr>
        <p:blipFill>
          <a:blip r:embed="rId3"/>
          <a:stretch>
            <a:fillRect/>
          </a:stretch>
        </p:blipFill>
        <p:spPr>
          <a:xfrm>
            <a:off x="4364957" y="1417638"/>
            <a:ext cx="3848100" cy="2108200"/>
          </a:xfrm>
          <a:prstGeom prst="rect">
            <a:avLst/>
          </a:prstGeom>
        </p:spPr>
      </p:pic>
      <p:pic>
        <p:nvPicPr>
          <p:cNvPr id="6" name="Picture 5"/>
          <p:cNvPicPr>
            <a:picLocks noChangeAspect="1"/>
          </p:cNvPicPr>
          <p:nvPr/>
        </p:nvPicPr>
        <p:blipFill>
          <a:blip r:embed="rId4"/>
          <a:stretch>
            <a:fillRect/>
          </a:stretch>
        </p:blipFill>
        <p:spPr>
          <a:xfrm>
            <a:off x="4364957" y="3865563"/>
            <a:ext cx="3594100" cy="2260600"/>
          </a:xfrm>
          <a:prstGeom prst="rect">
            <a:avLst/>
          </a:prstGeom>
        </p:spPr>
      </p:pic>
    </p:spTree>
    <p:extLst>
      <p:ext uri="{BB962C8B-B14F-4D97-AF65-F5344CB8AC3E}">
        <p14:creationId xmlns:p14="http://schemas.microsoft.com/office/powerpoint/2010/main" val="1771013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Rant</a:t>
            </a:r>
            <a:endParaRPr lang="en-US" dirty="0"/>
          </a:p>
        </p:txBody>
      </p:sp>
      <p:pic>
        <p:nvPicPr>
          <p:cNvPr id="4" name="Content Placeholder 3"/>
          <p:cNvPicPr>
            <a:picLocks noGrp="1" noChangeAspect="1"/>
          </p:cNvPicPr>
          <p:nvPr>
            <p:ph idx="1"/>
          </p:nvPr>
        </p:nvPicPr>
        <p:blipFill>
          <a:blip r:embed="rId3"/>
          <a:srcRect l="-34282" r="-34282"/>
          <a:stretch>
            <a:fillRect/>
          </a:stretch>
        </p:blipFill>
        <p:spPr/>
      </p:pic>
    </p:spTree>
    <p:extLst>
      <p:ext uri="{BB962C8B-B14F-4D97-AF65-F5344CB8AC3E}">
        <p14:creationId xmlns:p14="http://schemas.microsoft.com/office/powerpoint/2010/main" val="4025884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endParaRPr lang="en-US" dirty="0"/>
          </a:p>
        </p:txBody>
      </p:sp>
      <p:sp>
        <p:nvSpPr>
          <p:cNvPr id="3" name="Content Placeholder 2"/>
          <p:cNvSpPr>
            <a:spLocks noGrp="1"/>
          </p:cNvSpPr>
          <p:nvPr>
            <p:ph idx="1"/>
          </p:nvPr>
        </p:nvSpPr>
        <p:spPr/>
        <p:txBody>
          <a:bodyPr/>
          <a:lstStyle/>
          <a:p>
            <a:r>
              <a:rPr lang="en-US" dirty="0" smtClean="0"/>
              <a:t> Appeasement good or bad?</a:t>
            </a:r>
          </a:p>
          <a:p>
            <a:endParaRPr lang="en-US" dirty="0"/>
          </a:p>
          <a:p>
            <a:endParaRPr lang="en-US" dirty="0" smtClean="0"/>
          </a:p>
          <a:p>
            <a:endParaRPr lang="en-US" dirty="0"/>
          </a:p>
          <a:p>
            <a:endParaRPr lang="en-US" dirty="0" smtClean="0"/>
          </a:p>
          <a:p>
            <a:endParaRPr lang="en-US" dirty="0"/>
          </a:p>
          <a:p>
            <a:pPr lvl="1"/>
            <a:r>
              <a:rPr lang="en-US" dirty="0" smtClean="0"/>
              <a:t>Winning team will not have to do the homework. </a:t>
            </a:r>
            <a:endParaRPr lang="en-US" dirty="0"/>
          </a:p>
        </p:txBody>
      </p:sp>
      <p:pic>
        <p:nvPicPr>
          <p:cNvPr id="4" name="Picture 3"/>
          <p:cNvPicPr>
            <a:picLocks noChangeAspect="1"/>
          </p:cNvPicPr>
          <p:nvPr/>
        </p:nvPicPr>
        <p:blipFill>
          <a:blip r:embed="rId2"/>
          <a:stretch>
            <a:fillRect/>
          </a:stretch>
        </p:blipFill>
        <p:spPr>
          <a:xfrm>
            <a:off x="457200" y="2442044"/>
            <a:ext cx="3492500" cy="2324100"/>
          </a:xfrm>
          <a:prstGeom prst="rect">
            <a:avLst/>
          </a:prstGeom>
        </p:spPr>
      </p:pic>
      <p:pic>
        <p:nvPicPr>
          <p:cNvPr id="5" name="Picture 4"/>
          <p:cNvPicPr>
            <a:picLocks noChangeAspect="1"/>
          </p:cNvPicPr>
          <p:nvPr/>
        </p:nvPicPr>
        <p:blipFill>
          <a:blip r:embed="rId3"/>
          <a:stretch>
            <a:fillRect/>
          </a:stretch>
        </p:blipFill>
        <p:spPr>
          <a:xfrm>
            <a:off x="4882894" y="2442044"/>
            <a:ext cx="3505200" cy="2324100"/>
          </a:xfrm>
          <a:prstGeom prst="rect">
            <a:avLst/>
          </a:prstGeom>
        </p:spPr>
      </p:pic>
    </p:spTree>
    <p:extLst>
      <p:ext uri="{BB962C8B-B14F-4D97-AF65-F5344CB8AC3E}">
        <p14:creationId xmlns:p14="http://schemas.microsoft.com/office/powerpoint/2010/main" val="2577891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the arguments on Appeasement</a:t>
            </a:r>
            <a:endParaRPr lang="en-US" dirty="0"/>
          </a:p>
        </p:txBody>
      </p:sp>
      <p:pic>
        <p:nvPicPr>
          <p:cNvPr id="4" name="Content Placeholder 3"/>
          <p:cNvPicPr>
            <a:picLocks noGrp="1" noChangeAspect="1"/>
          </p:cNvPicPr>
          <p:nvPr>
            <p:ph idx="1"/>
          </p:nvPr>
        </p:nvPicPr>
        <p:blipFill>
          <a:blip r:embed="rId3"/>
          <a:srcRect l="-8655" r="-8655"/>
          <a:stretch>
            <a:fillRect/>
          </a:stretch>
        </p:blipFill>
        <p:spPr/>
      </p:pic>
    </p:spTree>
    <p:extLst>
      <p:ext uri="{BB962C8B-B14F-4D97-AF65-F5344CB8AC3E}">
        <p14:creationId xmlns:p14="http://schemas.microsoft.com/office/powerpoint/2010/main" val="1578770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up</a:t>
            </a:r>
            <a:endParaRPr lang="en-US" dirty="0"/>
          </a:p>
        </p:txBody>
      </p:sp>
      <p:pic>
        <p:nvPicPr>
          <p:cNvPr id="4" name="Content Placeholder 3"/>
          <p:cNvPicPr>
            <a:picLocks noGrp="1" noChangeAspect="1"/>
          </p:cNvPicPr>
          <p:nvPr>
            <p:ph idx="1"/>
          </p:nvPr>
        </p:nvPicPr>
        <p:blipFill>
          <a:blip r:embed="rId3"/>
          <a:srcRect l="-32791" r="-32791"/>
          <a:stretch>
            <a:fillRect/>
          </a:stretch>
        </p:blipFill>
        <p:spPr/>
      </p:pic>
      <p:pic>
        <p:nvPicPr>
          <p:cNvPr id="5" name="Picture 4"/>
          <p:cNvPicPr>
            <a:picLocks noChangeAspect="1"/>
          </p:cNvPicPr>
          <p:nvPr/>
        </p:nvPicPr>
        <p:blipFill>
          <a:blip r:embed="rId4"/>
          <a:stretch>
            <a:fillRect/>
          </a:stretch>
        </p:blipFill>
        <p:spPr>
          <a:xfrm>
            <a:off x="0" y="2012612"/>
            <a:ext cx="2018143" cy="2694325"/>
          </a:xfrm>
          <a:prstGeom prst="rect">
            <a:avLst/>
          </a:prstGeom>
        </p:spPr>
      </p:pic>
      <p:pic>
        <p:nvPicPr>
          <p:cNvPr id="6" name="Picture 5"/>
          <p:cNvPicPr>
            <a:picLocks noChangeAspect="1"/>
          </p:cNvPicPr>
          <p:nvPr/>
        </p:nvPicPr>
        <p:blipFill>
          <a:blip r:embed="rId5"/>
          <a:stretch>
            <a:fillRect/>
          </a:stretch>
        </p:blipFill>
        <p:spPr>
          <a:xfrm>
            <a:off x="6739328" y="0"/>
            <a:ext cx="2404672" cy="1600200"/>
          </a:xfrm>
          <a:prstGeom prst="rect">
            <a:avLst/>
          </a:prstGeom>
        </p:spPr>
      </p:pic>
    </p:spTree>
    <p:extLst>
      <p:ext uri="{BB962C8B-B14F-4D97-AF65-F5344CB8AC3E}">
        <p14:creationId xmlns:p14="http://schemas.microsoft.com/office/powerpoint/2010/main" val="532679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Decision</a:t>
            </a:r>
            <a:endParaRPr lang="en-US" dirty="0"/>
          </a:p>
        </p:txBody>
      </p:sp>
      <p:pic>
        <p:nvPicPr>
          <p:cNvPr id="4" name="Content Placeholder 3"/>
          <p:cNvPicPr>
            <a:picLocks noGrp="1" noChangeAspect="1"/>
          </p:cNvPicPr>
          <p:nvPr>
            <p:ph idx="1"/>
          </p:nvPr>
        </p:nvPicPr>
        <p:blipFill>
          <a:blip r:embed="rId3"/>
          <a:srcRect l="-31709" r="-31709"/>
          <a:stretch>
            <a:fillRect/>
          </a:stretch>
        </p:blipFill>
        <p:spPr/>
      </p:pic>
      <p:pic>
        <p:nvPicPr>
          <p:cNvPr id="5" name="Picture 4"/>
          <p:cNvPicPr>
            <a:picLocks noChangeAspect="1"/>
          </p:cNvPicPr>
          <p:nvPr/>
        </p:nvPicPr>
        <p:blipFill>
          <a:blip r:embed="rId4"/>
          <a:stretch>
            <a:fillRect/>
          </a:stretch>
        </p:blipFill>
        <p:spPr>
          <a:xfrm>
            <a:off x="0" y="0"/>
            <a:ext cx="1858842" cy="1417638"/>
          </a:xfrm>
          <a:prstGeom prst="rect">
            <a:avLst/>
          </a:prstGeom>
        </p:spPr>
      </p:pic>
      <p:pic>
        <p:nvPicPr>
          <p:cNvPr id="6" name="Picture 5"/>
          <p:cNvPicPr>
            <a:picLocks noChangeAspect="1"/>
          </p:cNvPicPr>
          <p:nvPr/>
        </p:nvPicPr>
        <p:blipFill>
          <a:blip r:embed="rId4"/>
          <a:stretch>
            <a:fillRect/>
          </a:stretch>
        </p:blipFill>
        <p:spPr>
          <a:xfrm>
            <a:off x="7285158" y="26272"/>
            <a:ext cx="1858842" cy="1417638"/>
          </a:xfrm>
          <a:prstGeom prst="rect">
            <a:avLst/>
          </a:prstGeom>
        </p:spPr>
      </p:pic>
    </p:spTree>
    <p:extLst>
      <p:ext uri="{BB962C8B-B14F-4D97-AF65-F5344CB8AC3E}">
        <p14:creationId xmlns:p14="http://schemas.microsoft.com/office/powerpoint/2010/main" val="1295684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debate</a:t>
            </a:r>
            <a:endParaRPr lang="en-US" dirty="0"/>
          </a:p>
        </p:txBody>
      </p:sp>
      <p:sp>
        <p:nvSpPr>
          <p:cNvPr id="3" name="Content Placeholder 2"/>
          <p:cNvSpPr>
            <a:spLocks noGrp="1"/>
          </p:cNvSpPr>
          <p:nvPr>
            <p:ph idx="1"/>
          </p:nvPr>
        </p:nvSpPr>
        <p:spPr/>
        <p:txBody>
          <a:bodyPr/>
          <a:lstStyle/>
          <a:p>
            <a:r>
              <a:rPr lang="en-US" dirty="0" smtClean="0"/>
              <a:t>Opening statement</a:t>
            </a:r>
          </a:p>
          <a:p>
            <a:r>
              <a:rPr lang="en-US" dirty="0" smtClean="0"/>
              <a:t>Make questions</a:t>
            </a:r>
            <a:endParaRPr lang="en-US" dirty="0"/>
          </a:p>
        </p:txBody>
      </p:sp>
      <p:pic>
        <p:nvPicPr>
          <p:cNvPr id="4" name="Picture 3"/>
          <p:cNvPicPr>
            <a:picLocks noChangeAspect="1"/>
          </p:cNvPicPr>
          <p:nvPr/>
        </p:nvPicPr>
        <p:blipFill>
          <a:blip r:embed="rId3"/>
          <a:stretch>
            <a:fillRect/>
          </a:stretch>
        </p:blipFill>
        <p:spPr>
          <a:xfrm>
            <a:off x="457200" y="3429000"/>
            <a:ext cx="3111500" cy="2616200"/>
          </a:xfrm>
          <a:prstGeom prst="rect">
            <a:avLst/>
          </a:prstGeom>
        </p:spPr>
      </p:pic>
      <p:pic>
        <p:nvPicPr>
          <p:cNvPr id="5" name="Picture 4"/>
          <p:cNvPicPr>
            <a:picLocks noChangeAspect="1"/>
          </p:cNvPicPr>
          <p:nvPr/>
        </p:nvPicPr>
        <p:blipFill>
          <a:blip r:embed="rId4"/>
          <a:stretch>
            <a:fillRect/>
          </a:stretch>
        </p:blipFill>
        <p:spPr>
          <a:xfrm>
            <a:off x="4572000" y="2747767"/>
            <a:ext cx="3810000" cy="2133600"/>
          </a:xfrm>
          <a:prstGeom prst="rect">
            <a:avLst/>
          </a:prstGeom>
        </p:spPr>
      </p:pic>
    </p:spTree>
    <p:extLst>
      <p:ext uri="{BB962C8B-B14F-4D97-AF65-F5344CB8AC3E}">
        <p14:creationId xmlns:p14="http://schemas.microsoft.com/office/powerpoint/2010/main" val="34718006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Explain the policy of appeasement.</a:t>
            </a:r>
          </a:p>
          <a:p>
            <a:endParaRPr lang="en-US" dirty="0"/>
          </a:p>
          <a:p>
            <a:r>
              <a:rPr lang="en-US" dirty="0" smtClean="0"/>
              <a:t>Determine whether appeasement is a good policy or not.</a:t>
            </a:r>
            <a:endParaRPr lang="en-US" dirty="0"/>
          </a:p>
        </p:txBody>
      </p:sp>
      <p:pic>
        <p:nvPicPr>
          <p:cNvPr id="4" name="Picture 3"/>
          <p:cNvPicPr>
            <a:picLocks noChangeAspect="1"/>
          </p:cNvPicPr>
          <p:nvPr/>
        </p:nvPicPr>
        <p:blipFill>
          <a:blip r:embed="rId2"/>
          <a:stretch>
            <a:fillRect/>
          </a:stretch>
        </p:blipFill>
        <p:spPr>
          <a:xfrm>
            <a:off x="1073150" y="4256479"/>
            <a:ext cx="3492500" cy="2324100"/>
          </a:xfrm>
          <a:prstGeom prst="rect">
            <a:avLst/>
          </a:prstGeom>
        </p:spPr>
      </p:pic>
      <p:pic>
        <p:nvPicPr>
          <p:cNvPr id="5" name="Picture 4"/>
          <p:cNvPicPr>
            <a:picLocks noChangeAspect="1"/>
          </p:cNvPicPr>
          <p:nvPr/>
        </p:nvPicPr>
        <p:blipFill>
          <a:blip r:embed="rId3"/>
          <a:stretch>
            <a:fillRect/>
          </a:stretch>
        </p:blipFill>
        <p:spPr>
          <a:xfrm>
            <a:off x="4696492" y="3742274"/>
            <a:ext cx="4210420" cy="2863705"/>
          </a:xfrm>
          <a:prstGeom prst="rect">
            <a:avLst/>
          </a:prstGeom>
        </p:spPr>
      </p:pic>
    </p:spTree>
    <p:extLst>
      <p:ext uri="{BB962C8B-B14F-4D97-AF65-F5344CB8AC3E}">
        <p14:creationId xmlns:p14="http://schemas.microsoft.com/office/powerpoint/2010/main" val="30310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endParaRPr lang="en-US" dirty="0"/>
          </a:p>
        </p:txBody>
      </p:sp>
      <p:pic>
        <p:nvPicPr>
          <p:cNvPr id="4" name="Content Placeholder 3"/>
          <p:cNvPicPr>
            <a:picLocks noGrp="1" noChangeAspect="1"/>
          </p:cNvPicPr>
          <p:nvPr>
            <p:ph idx="1"/>
          </p:nvPr>
        </p:nvPicPr>
        <p:blipFill>
          <a:blip r:embed="rId3"/>
          <a:srcRect l="-28142" r="-28142"/>
          <a:stretch>
            <a:fillRect/>
          </a:stretch>
        </p:blipFill>
        <p:spPr/>
      </p:pic>
    </p:spTree>
    <p:extLst>
      <p:ext uri="{BB962C8B-B14F-4D97-AF65-F5344CB8AC3E}">
        <p14:creationId xmlns:p14="http://schemas.microsoft.com/office/powerpoint/2010/main" val="38198775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a:t>
            </a:r>
            <a:endParaRPr lang="en-US" dirty="0"/>
          </a:p>
        </p:txBody>
      </p:sp>
      <p:pic>
        <p:nvPicPr>
          <p:cNvPr id="4" name="Content Placeholder 3"/>
          <p:cNvPicPr>
            <a:picLocks noGrp="1" noChangeAspect="1"/>
          </p:cNvPicPr>
          <p:nvPr>
            <p:ph idx="1"/>
          </p:nvPr>
        </p:nvPicPr>
        <p:blipFill>
          <a:blip r:embed="rId3"/>
          <a:srcRect l="-23460" r="-23460"/>
          <a:stretch>
            <a:fillRect/>
          </a:stretch>
        </p:blipFill>
        <p:spPr>
          <a:xfrm>
            <a:off x="2768600" y="0"/>
            <a:ext cx="3674806" cy="2021002"/>
          </a:xfrm>
        </p:spPr>
      </p:pic>
      <p:pic>
        <p:nvPicPr>
          <p:cNvPr id="5" name="Picture 4"/>
          <p:cNvPicPr>
            <a:picLocks noChangeAspect="1"/>
          </p:cNvPicPr>
          <p:nvPr/>
        </p:nvPicPr>
        <p:blipFill>
          <a:blip r:embed="rId4"/>
          <a:stretch>
            <a:fillRect/>
          </a:stretch>
        </p:blipFill>
        <p:spPr>
          <a:xfrm>
            <a:off x="1245639" y="2298700"/>
            <a:ext cx="7214403" cy="4496300"/>
          </a:xfrm>
          <a:prstGeom prst="rect">
            <a:avLst/>
          </a:prstGeom>
        </p:spPr>
      </p:pic>
    </p:spTree>
    <p:extLst>
      <p:ext uri="{BB962C8B-B14F-4D97-AF65-F5344CB8AC3E}">
        <p14:creationId xmlns:p14="http://schemas.microsoft.com/office/powerpoint/2010/main" val="24325337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Appeasement</a:t>
            </a:r>
            <a:endParaRPr lang="en-US" dirty="0"/>
          </a:p>
        </p:txBody>
      </p:sp>
      <p:pic>
        <p:nvPicPr>
          <p:cNvPr id="4" name="Content Placeholder 3"/>
          <p:cNvPicPr>
            <a:picLocks noGrp="1" noChangeAspect="1"/>
          </p:cNvPicPr>
          <p:nvPr>
            <p:ph idx="1"/>
          </p:nvPr>
        </p:nvPicPr>
        <p:blipFill>
          <a:blip r:embed="rId2"/>
          <a:srcRect l="-16625" r="-16625"/>
          <a:stretch>
            <a:fillRect/>
          </a:stretch>
        </p:blipFill>
        <p:spPr/>
      </p:pic>
    </p:spTree>
    <p:extLst>
      <p:ext uri="{BB962C8B-B14F-4D97-AF65-F5344CB8AC3E}">
        <p14:creationId xmlns:p14="http://schemas.microsoft.com/office/powerpoint/2010/main" val="4288104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155. Appeasement</a:t>
            </a:r>
            <a:endParaRPr lang="en-US" dirty="0"/>
          </a:p>
        </p:txBody>
      </p:sp>
      <p:sp>
        <p:nvSpPr>
          <p:cNvPr id="3" name="Content Placeholder 2"/>
          <p:cNvSpPr>
            <a:spLocks noGrp="1"/>
          </p:cNvSpPr>
          <p:nvPr>
            <p:ph idx="1"/>
          </p:nvPr>
        </p:nvSpPr>
        <p:spPr/>
        <p:txBody>
          <a:bodyPr/>
          <a:lstStyle/>
          <a:p>
            <a:r>
              <a:rPr lang="en-US" dirty="0" smtClean="0"/>
              <a:t>Germans upset about Treaty of Versailles</a:t>
            </a:r>
          </a:p>
          <a:p>
            <a:pPr marL="0" indent="0">
              <a:buNone/>
            </a:pPr>
            <a:endParaRPr lang="en-US" dirty="0"/>
          </a:p>
          <a:p>
            <a:r>
              <a:rPr lang="en-US" dirty="0" smtClean="0"/>
              <a:t>Hitler rebuilds German army</a:t>
            </a:r>
          </a:p>
          <a:p>
            <a:endParaRPr lang="en-US" dirty="0"/>
          </a:p>
        </p:txBody>
      </p:sp>
      <p:pic>
        <p:nvPicPr>
          <p:cNvPr id="4" name="Picture 3"/>
          <p:cNvPicPr>
            <a:picLocks noChangeAspect="1"/>
          </p:cNvPicPr>
          <p:nvPr/>
        </p:nvPicPr>
        <p:blipFill>
          <a:blip r:embed="rId2"/>
          <a:stretch>
            <a:fillRect/>
          </a:stretch>
        </p:blipFill>
        <p:spPr>
          <a:xfrm>
            <a:off x="7274824" y="3810000"/>
            <a:ext cx="2032000" cy="3048000"/>
          </a:xfrm>
          <a:prstGeom prst="rect">
            <a:avLst/>
          </a:prstGeom>
        </p:spPr>
      </p:pic>
      <p:pic>
        <p:nvPicPr>
          <p:cNvPr id="5" name="Picture 4"/>
          <p:cNvPicPr>
            <a:picLocks noChangeAspect="1"/>
          </p:cNvPicPr>
          <p:nvPr/>
        </p:nvPicPr>
        <p:blipFill>
          <a:blip r:embed="rId3"/>
          <a:stretch>
            <a:fillRect/>
          </a:stretch>
        </p:blipFill>
        <p:spPr>
          <a:xfrm>
            <a:off x="457200" y="3422650"/>
            <a:ext cx="2451100" cy="3314700"/>
          </a:xfrm>
          <a:prstGeom prst="rect">
            <a:avLst/>
          </a:prstGeom>
        </p:spPr>
      </p:pic>
      <p:pic>
        <p:nvPicPr>
          <p:cNvPr id="6" name="Picture 5"/>
          <p:cNvPicPr>
            <a:picLocks noChangeAspect="1"/>
          </p:cNvPicPr>
          <p:nvPr/>
        </p:nvPicPr>
        <p:blipFill>
          <a:blip r:embed="rId4"/>
          <a:stretch>
            <a:fillRect/>
          </a:stretch>
        </p:blipFill>
        <p:spPr>
          <a:xfrm>
            <a:off x="3328243" y="3973211"/>
            <a:ext cx="3517900" cy="2311400"/>
          </a:xfrm>
          <a:prstGeom prst="rect">
            <a:avLst/>
          </a:prstGeom>
        </p:spPr>
      </p:pic>
      <p:pic>
        <p:nvPicPr>
          <p:cNvPr id="7" name="Picture 6"/>
          <p:cNvPicPr>
            <a:picLocks noChangeAspect="1"/>
          </p:cNvPicPr>
          <p:nvPr/>
        </p:nvPicPr>
        <p:blipFill>
          <a:blip r:embed="rId5"/>
          <a:stretch>
            <a:fillRect/>
          </a:stretch>
        </p:blipFill>
        <p:spPr>
          <a:xfrm>
            <a:off x="7104882" y="0"/>
            <a:ext cx="2039118" cy="1239047"/>
          </a:xfrm>
          <a:prstGeom prst="rect">
            <a:avLst/>
          </a:prstGeom>
        </p:spPr>
      </p:pic>
      <p:pic>
        <p:nvPicPr>
          <p:cNvPr id="8" name="Picture 7"/>
          <p:cNvPicPr>
            <a:picLocks noChangeAspect="1"/>
          </p:cNvPicPr>
          <p:nvPr/>
        </p:nvPicPr>
        <p:blipFill>
          <a:blip r:embed="rId5"/>
          <a:stretch>
            <a:fillRect/>
          </a:stretch>
        </p:blipFill>
        <p:spPr>
          <a:xfrm>
            <a:off x="205121" y="152400"/>
            <a:ext cx="2039118" cy="1239047"/>
          </a:xfrm>
          <a:prstGeom prst="rect">
            <a:avLst/>
          </a:prstGeom>
        </p:spPr>
      </p:pic>
    </p:spTree>
    <p:extLst>
      <p:ext uri="{BB962C8B-B14F-4D97-AF65-F5344CB8AC3E}">
        <p14:creationId xmlns:p14="http://schemas.microsoft.com/office/powerpoint/2010/main" val="823979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lstStyle/>
          <a:p>
            <a:r>
              <a:rPr lang="en-US" dirty="0" smtClean="0"/>
              <a:t>Britain and France complain but do nothing</a:t>
            </a:r>
          </a:p>
          <a:p>
            <a:endParaRPr lang="en-US" dirty="0"/>
          </a:p>
        </p:txBody>
      </p:sp>
      <p:pic>
        <p:nvPicPr>
          <p:cNvPr id="4" name="Picture 3"/>
          <p:cNvPicPr>
            <a:picLocks noChangeAspect="1"/>
          </p:cNvPicPr>
          <p:nvPr/>
        </p:nvPicPr>
        <p:blipFill>
          <a:blip r:embed="rId2"/>
          <a:stretch>
            <a:fillRect/>
          </a:stretch>
        </p:blipFill>
        <p:spPr>
          <a:xfrm>
            <a:off x="0" y="4170299"/>
            <a:ext cx="3289300" cy="2463800"/>
          </a:xfrm>
          <a:prstGeom prst="rect">
            <a:avLst/>
          </a:prstGeom>
        </p:spPr>
      </p:pic>
      <p:pic>
        <p:nvPicPr>
          <p:cNvPr id="5" name="Picture 4"/>
          <p:cNvPicPr>
            <a:picLocks noChangeAspect="1"/>
          </p:cNvPicPr>
          <p:nvPr/>
        </p:nvPicPr>
        <p:blipFill>
          <a:blip r:embed="rId3"/>
          <a:stretch>
            <a:fillRect/>
          </a:stretch>
        </p:blipFill>
        <p:spPr>
          <a:xfrm>
            <a:off x="2717800" y="2159000"/>
            <a:ext cx="3213100" cy="2527300"/>
          </a:xfrm>
          <a:prstGeom prst="rect">
            <a:avLst/>
          </a:prstGeom>
        </p:spPr>
      </p:pic>
      <p:pic>
        <p:nvPicPr>
          <p:cNvPr id="6" name="Picture 5"/>
          <p:cNvPicPr>
            <a:picLocks noChangeAspect="1"/>
          </p:cNvPicPr>
          <p:nvPr/>
        </p:nvPicPr>
        <p:blipFill>
          <a:blip r:embed="rId4"/>
          <a:stretch>
            <a:fillRect/>
          </a:stretch>
        </p:blipFill>
        <p:spPr>
          <a:xfrm>
            <a:off x="5419507" y="4311104"/>
            <a:ext cx="3724493" cy="2546896"/>
          </a:xfrm>
          <a:prstGeom prst="rect">
            <a:avLst/>
          </a:prstGeom>
        </p:spPr>
      </p:pic>
      <p:pic>
        <p:nvPicPr>
          <p:cNvPr id="7" name="Picture 6"/>
          <p:cNvPicPr>
            <a:picLocks noChangeAspect="1"/>
          </p:cNvPicPr>
          <p:nvPr/>
        </p:nvPicPr>
        <p:blipFill>
          <a:blip r:embed="rId5"/>
          <a:stretch>
            <a:fillRect/>
          </a:stretch>
        </p:blipFill>
        <p:spPr>
          <a:xfrm>
            <a:off x="457200" y="0"/>
            <a:ext cx="2127837" cy="1489486"/>
          </a:xfrm>
          <a:prstGeom prst="rect">
            <a:avLst/>
          </a:prstGeom>
        </p:spPr>
      </p:pic>
      <p:pic>
        <p:nvPicPr>
          <p:cNvPr id="8" name="Picture 7"/>
          <p:cNvPicPr>
            <a:picLocks noChangeAspect="1"/>
          </p:cNvPicPr>
          <p:nvPr/>
        </p:nvPicPr>
        <p:blipFill>
          <a:blip r:embed="rId5"/>
          <a:stretch>
            <a:fillRect/>
          </a:stretch>
        </p:blipFill>
        <p:spPr>
          <a:xfrm>
            <a:off x="6558963" y="0"/>
            <a:ext cx="2127837" cy="1489486"/>
          </a:xfrm>
          <a:prstGeom prst="rect">
            <a:avLst/>
          </a:prstGeom>
        </p:spPr>
      </p:pic>
    </p:spTree>
    <p:extLst>
      <p:ext uri="{BB962C8B-B14F-4D97-AF65-F5344CB8AC3E}">
        <p14:creationId xmlns:p14="http://schemas.microsoft.com/office/powerpoint/2010/main" val="2112690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endParaRPr lang="en-US" dirty="0"/>
          </a:p>
        </p:txBody>
      </p:sp>
      <p:sp>
        <p:nvSpPr>
          <p:cNvPr id="3" name="Content Placeholder 2"/>
          <p:cNvSpPr>
            <a:spLocks noGrp="1"/>
          </p:cNvSpPr>
          <p:nvPr>
            <p:ph idx="1"/>
          </p:nvPr>
        </p:nvSpPr>
        <p:spPr/>
        <p:txBody>
          <a:bodyPr>
            <a:normAutofit/>
          </a:bodyPr>
          <a:lstStyle/>
          <a:p>
            <a:r>
              <a:rPr lang="en-US" dirty="0" smtClean="0"/>
              <a:t>In 1936 Hitler sends troops in to </a:t>
            </a:r>
            <a:r>
              <a:rPr lang="en-US" dirty="0" smtClean="0"/>
              <a:t>Rhineland (near France)</a:t>
            </a:r>
            <a:endParaRPr lang="en-US" dirty="0" smtClean="0"/>
          </a:p>
          <a:p>
            <a:endParaRPr lang="en-US" dirty="0"/>
          </a:p>
          <a:p>
            <a:r>
              <a:rPr lang="en-US" dirty="0" smtClean="0"/>
              <a:t>Then brings Germany and Austria </a:t>
            </a:r>
            <a:r>
              <a:rPr lang="en-US" dirty="0" smtClean="0"/>
              <a:t>together</a:t>
            </a:r>
            <a:endParaRPr lang="en-US" dirty="0" smtClean="0"/>
          </a:p>
          <a:p>
            <a:endParaRPr lang="en-US" dirty="0"/>
          </a:p>
          <a:p>
            <a:r>
              <a:rPr lang="en-US" dirty="0" smtClean="0"/>
              <a:t>Conquers Czechoslovakia</a:t>
            </a:r>
          </a:p>
          <a:p>
            <a:endParaRPr lang="en-US" dirty="0"/>
          </a:p>
        </p:txBody>
      </p:sp>
      <p:pic>
        <p:nvPicPr>
          <p:cNvPr id="4" name="Picture 3"/>
          <p:cNvPicPr>
            <a:picLocks noChangeAspect="1"/>
          </p:cNvPicPr>
          <p:nvPr/>
        </p:nvPicPr>
        <p:blipFill>
          <a:blip r:embed="rId2"/>
          <a:stretch>
            <a:fillRect/>
          </a:stretch>
        </p:blipFill>
        <p:spPr>
          <a:xfrm>
            <a:off x="5994400" y="3831017"/>
            <a:ext cx="2857500" cy="2857500"/>
          </a:xfrm>
          <a:prstGeom prst="rect">
            <a:avLst/>
          </a:prstGeom>
        </p:spPr>
      </p:pic>
      <p:pic>
        <p:nvPicPr>
          <p:cNvPr id="5" name="Picture 4"/>
          <p:cNvPicPr>
            <a:picLocks noChangeAspect="1"/>
          </p:cNvPicPr>
          <p:nvPr/>
        </p:nvPicPr>
        <p:blipFill>
          <a:blip r:embed="rId3"/>
          <a:stretch>
            <a:fillRect/>
          </a:stretch>
        </p:blipFill>
        <p:spPr>
          <a:xfrm>
            <a:off x="1598555" y="177977"/>
            <a:ext cx="1576052" cy="1239661"/>
          </a:xfrm>
          <a:prstGeom prst="rect">
            <a:avLst/>
          </a:prstGeom>
        </p:spPr>
      </p:pic>
      <p:pic>
        <p:nvPicPr>
          <p:cNvPr id="6" name="Picture 5"/>
          <p:cNvPicPr>
            <a:picLocks noChangeAspect="1"/>
          </p:cNvPicPr>
          <p:nvPr/>
        </p:nvPicPr>
        <p:blipFill>
          <a:blip r:embed="rId3"/>
          <a:stretch>
            <a:fillRect/>
          </a:stretch>
        </p:blipFill>
        <p:spPr>
          <a:xfrm>
            <a:off x="5994400" y="274638"/>
            <a:ext cx="1576052" cy="1239661"/>
          </a:xfrm>
          <a:prstGeom prst="rect">
            <a:avLst/>
          </a:prstGeom>
        </p:spPr>
      </p:pic>
    </p:spTree>
    <p:extLst>
      <p:ext uri="{BB962C8B-B14F-4D97-AF65-F5344CB8AC3E}">
        <p14:creationId xmlns:p14="http://schemas.microsoft.com/office/powerpoint/2010/main" val="1450417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ALL FORBIDDEN BY THE TREATY OF VERSAILLES</a:t>
            </a:r>
          </a:p>
          <a:p>
            <a:endParaRPr lang="en-US" dirty="0"/>
          </a:p>
        </p:txBody>
      </p:sp>
      <p:pic>
        <p:nvPicPr>
          <p:cNvPr id="4" name="Picture 3"/>
          <p:cNvPicPr>
            <a:picLocks noChangeAspect="1"/>
          </p:cNvPicPr>
          <p:nvPr/>
        </p:nvPicPr>
        <p:blipFill>
          <a:blip r:embed="rId2"/>
          <a:stretch>
            <a:fillRect/>
          </a:stretch>
        </p:blipFill>
        <p:spPr>
          <a:xfrm>
            <a:off x="677942" y="3268663"/>
            <a:ext cx="2844800" cy="2857500"/>
          </a:xfrm>
          <a:prstGeom prst="rect">
            <a:avLst/>
          </a:prstGeom>
        </p:spPr>
      </p:pic>
      <p:pic>
        <p:nvPicPr>
          <p:cNvPr id="5" name="Picture 4"/>
          <p:cNvPicPr>
            <a:picLocks noChangeAspect="1"/>
          </p:cNvPicPr>
          <p:nvPr/>
        </p:nvPicPr>
        <p:blipFill>
          <a:blip r:embed="rId3"/>
          <a:stretch>
            <a:fillRect/>
          </a:stretch>
        </p:blipFill>
        <p:spPr>
          <a:xfrm>
            <a:off x="5854700" y="3429000"/>
            <a:ext cx="3289300" cy="2463800"/>
          </a:xfrm>
          <a:prstGeom prst="rect">
            <a:avLst/>
          </a:prstGeom>
        </p:spPr>
      </p:pic>
    </p:spTree>
    <p:extLst>
      <p:ext uri="{BB962C8B-B14F-4D97-AF65-F5344CB8AC3E}">
        <p14:creationId xmlns:p14="http://schemas.microsoft.com/office/powerpoint/2010/main" val="3337014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and France</a:t>
            </a:r>
            <a:endParaRPr lang="en-US" dirty="0"/>
          </a:p>
        </p:txBody>
      </p:sp>
      <p:sp>
        <p:nvSpPr>
          <p:cNvPr id="3" name="Content Placeholder 2"/>
          <p:cNvSpPr>
            <a:spLocks noGrp="1"/>
          </p:cNvSpPr>
          <p:nvPr>
            <p:ph idx="1"/>
          </p:nvPr>
        </p:nvSpPr>
        <p:spPr/>
        <p:txBody>
          <a:bodyPr/>
          <a:lstStyle/>
          <a:p>
            <a:r>
              <a:rPr lang="en-US" dirty="0" smtClean="0"/>
              <a:t>Following </a:t>
            </a:r>
            <a:r>
              <a:rPr lang="en-US" b="1" dirty="0" smtClean="0"/>
              <a:t>APPEASEMENT </a:t>
            </a:r>
          </a:p>
          <a:p>
            <a:pPr lvl="1"/>
            <a:r>
              <a:rPr lang="en-US" dirty="0" smtClean="0"/>
              <a:t>Which means giving in to Hitler’s demands to avoid conflict and another war</a:t>
            </a:r>
          </a:p>
          <a:p>
            <a:endParaRPr lang="en-US" dirty="0"/>
          </a:p>
          <a:p>
            <a:endParaRPr lang="en-US" dirty="0"/>
          </a:p>
        </p:txBody>
      </p:sp>
      <p:pic>
        <p:nvPicPr>
          <p:cNvPr id="4" name="Picture 3"/>
          <p:cNvPicPr>
            <a:picLocks noChangeAspect="1"/>
          </p:cNvPicPr>
          <p:nvPr/>
        </p:nvPicPr>
        <p:blipFill>
          <a:blip r:embed="rId2"/>
          <a:stretch>
            <a:fillRect/>
          </a:stretch>
        </p:blipFill>
        <p:spPr>
          <a:xfrm>
            <a:off x="457200" y="3199607"/>
            <a:ext cx="2235200" cy="3225800"/>
          </a:xfrm>
          <a:prstGeom prst="rect">
            <a:avLst/>
          </a:prstGeom>
        </p:spPr>
      </p:pic>
      <p:pic>
        <p:nvPicPr>
          <p:cNvPr id="5" name="Picture 4"/>
          <p:cNvPicPr>
            <a:picLocks noChangeAspect="1"/>
          </p:cNvPicPr>
          <p:nvPr/>
        </p:nvPicPr>
        <p:blipFill>
          <a:blip r:embed="rId3"/>
          <a:stretch>
            <a:fillRect/>
          </a:stretch>
        </p:blipFill>
        <p:spPr>
          <a:xfrm>
            <a:off x="3535047" y="3195582"/>
            <a:ext cx="4809631" cy="3229825"/>
          </a:xfrm>
          <a:prstGeom prst="rect">
            <a:avLst/>
          </a:prstGeom>
        </p:spPr>
      </p:pic>
    </p:spTree>
    <p:extLst>
      <p:ext uri="{BB962C8B-B14F-4D97-AF65-F5344CB8AC3E}">
        <p14:creationId xmlns:p14="http://schemas.microsoft.com/office/powerpoint/2010/main" val="18424337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Opinions- Half time break</a:t>
            </a:r>
            <a:endParaRPr lang="en-US" dirty="0"/>
          </a:p>
        </p:txBody>
      </p:sp>
      <p:pic>
        <p:nvPicPr>
          <p:cNvPr id="4" name="Content Placeholder 3"/>
          <p:cNvPicPr>
            <a:picLocks noGrp="1" noChangeAspect="1"/>
          </p:cNvPicPr>
          <p:nvPr>
            <p:ph idx="1"/>
          </p:nvPr>
        </p:nvPicPr>
        <p:blipFill>
          <a:blip r:embed="rId3"/>
          <a:srcRect t="8300" b="8300"/>
          <a:stretch>
            <a:fillRect/>
          </a:stretch>
        </p:blipFill>
        <p:spPr/>
      </p:pic>
    </p:spTree>
    <p:extLst>
      <p:ext uri="{BB962C8B-B14F-4D97-AF65-F5344CB8AC3E}">
        <p14:creationId xmlns:p14="http://schemas.microsoft.com/office/powerpoint/2010/main" val="24594319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 Rebecca Black</a:t>
            </a:r>
            <a:endParaRPr lang="en-US" dirty="0"/>
          </a:p>
        </p:txBody>
      </p:sp>
      <p:pic>
        <p:nvPicPr>
          <p:cNvPr id="4" name="Content Placeholder 3"/>
          <p:cNvPicPr>
            <a:picLocks noGrp="1" noChangeAspect="1"/>
          </p:cNvPicPr>
          <p:nvPr>
            <p:ph idx="1"/>
          </p:nvPr>
        </p:nvPicPr>
        <p:blipFill>
          <a:blip r:embed="rId2"/>
          <a:srcRect l="-18450" r="-18450"/>
          <a:stretch>
            <a:fillRect/>
          </a:stretch>
        </p:blipFill>
        <p:spPr/>
      </p:pic>
      <p:pic>
        <p:nvPicPr>
          <p:cNvPr id="5" name="Picture 4"/>
          <p:cNvPicPr>
            <a:picLocks noChangeAspect="1"/>
          </p:cNvPicPr>
          <p:nvPr/>
        </p:nvPicPr>
        <p:blipFill>
          <a:blip r:embed="rId3"/>
          <a:stretch>
            <a:fillRect/>
          </a:stretch>
        </p:blipFill>
        <p:spPr>
          <a:xfrm>
            <a:off x="5751825" y="1149350"/>
            <a:ext cx="3568700" cy="2273300"/>
          </a:xfrm>
          <a:prstGeom prst="rect">
            <a:avLst/>
          </a:prstGeom>
        </p:spPr>
      </p:pic>
      <p:pic>
        <p:nvPicPr>
          <p:cNvPr id="6" name="Picture 5"/>
          <p:cNvPicPr>
            <a:picLocks noChangeAspect="1"/>
          </p:cNvPicPr>
          <p:nvPr/>
        </p:nvPicPr>
        <p:blipFill>
          <a:blip r:embed="rId4"/>
          <a:stretch>
            <a:fillRect/>
          </a:stretch>
        </p:blipFill>
        <p:spPr>
          <a:xfrm>
            <a:off x="0" y="4533900"/>
            <a:ext cx="3492500" cy="2324100"/>
          </a:xfrm>
          <a:prstGeom prst="rect">
            <a:avLst/>
          </a:prstGeom>
        </p:spPr>
      </p:pic>
    </p:spTree>
    <p:extLst>
      <p:ext uri="{BB962C8B-B14F-4D97-AF65-F5344CB8AC3E}">
        <p14:creationId xmlns:p14="http://schemas.microsoft.com/office/powerpoint/2010/main" val="25526193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TotalTime>
  <Words>462</Words>
  <Application>Microsoft Macintosh PowerPoint</Application>
  <PresentationFormat>On-screen Show (4:3)</PresentationFormat>
  <Paragraphs>117</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Agenda</vt:lpstr>
      <vt:lpstr>Objectives</vt:lpstr>
      <vt:lpstr>155. Appeasement</vt:lpstr>
      <vt:lpstr>Response</vt:lpstr>
      <vt:lpstr>Germany</vt:lpstr>
      <vt:lpstr>PowerPoint Presentation</vt:lpstr>
      <vt:lpstr>Britain and France</vt:lpstr>
      <vt:lpstr>Opinions- Half time break</vt:lpstr>
      <vt:lpstr>R.B. Rebecca Black</vt:lpstr>
      <vt:lpstr>Justin Bieber </vt:lpstr>
      <vt:lpstr>President Bush</vt:lpstr>
      <vt:lpstr>President Obama</vt:lpstr>
      <vt:lpstr>War in Iraq</vt:lpstr>
      <vt:lpstr>Rant</vt:lpstr>
      <vt:lpstr>Debate</vt:lpstr>
      <vt:lpstr>Read the arguments on Appeasement</vt:lpstr>
      <vt:lpstr>Pair up</vt:lpstr>
      <vt:lpstr>Group Decision</vt:lpstr>
      <vt:lpstr>Prepare for debate</vt:lpstr>
      <vt:lpstr>Debate</vt:lpstr>
      <vt:lpstr>Winner</vt:lpstr>
      <vt:lpstr>Read Appeasement</vt:lpstr>
    </vt:vector>
  </TitlesOfParts>
  <Company>NCSD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155. Appeasement</dc:title>
  <dc:creator>Joel Allen</dc:creator>
  <cp:lastModifiedBy>Joel Allen</cp:lastModifiedBy>
  <cp:revision>9</cp:revision>
  <dcterms:created xsi:type="dcterms:W3CDTF">2013-02-06T14:13:58Z</dcterms:created>
  <dcterms:modified xsi:type="dcterms:W3CDTF">2013-02-06T21:04:54Z</dcterms:modified>
</cp:coreProperties>
</file>